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1.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2.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3.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4.xml" ContentType="application/vnd.openxmlformats-officedocument.themeOverr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37"/>
  </p:notesMasterIdLst>
  <p:sldIdLst>
    <p:sldId id="291" r:id="rId2"/>
    <p:sldId id="256" r:id="rId3"/>
    <p:sldId id="257" r:id="rId4"/>
    <p:sldId id="290" r:id="rId5"/>
    <p:sldId id="258" r:id="rId6"/>
    <p:sldId id="293" r:id="rId7"/>
    <p:sldId id="294" r:id="rId8"/>
    <p:sldId id="298" r:id="rId9"/>
    <p:sldId id="259" r:id="rId10"/>
    <p:sldId id="260" r:id="rId11"/>
    <p:sldId id="261" r:id="rId12"/>
    <p:sldId id="292" r:id="rId13"/>
    <p:sldId id="264" r:id="rId14"/>
    <p:sldId id="265" r:id="rId15"/>
    <p:sldId id="273" r:id="rId16"/>
    <p:sldId id="274" r:id="rId17"/>
    <p:sldId id="275" r:id="rId18"/>
    <p:sldId id="276" r:id="rId19"/>
    <p:sldId id="277" r:id="rId20"/>
    <p:sldId id="278" r:id="rId21"/>
    <p:sldId id="279" r:id="rId22"/>
    <p:sldId id="285" r:id="rId23"/>
    <p:sldId id="286" r:id="rId24"/>
    <p:sldId id="287" r:id="rId25"/>
    <p:sldId id="288" r:id="rId26"/>
    <p:sldId id="289" r:id="rId27"/>
    <p:sldId id="281" r:id="rId28"/>
    <p:sldId id="282" r:id="rId29"/>
    <p:sldId id="295" r:id="rId30"/>
    <p:sldId id="300" r:id="rId31"/>
    <p:sldId id="283" r:id="rId32"/>
    <p:sldId id="299" r:id="rId33"/>
    <p:sldId id="284" r:id="rId34"/>
    <p:sldId id="296" r:id="rId35"/>
    <p:sldId id="297"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3B5A7C-FB58-49EC-A4ED-D11360106DB2}" v="376" dt="2023-08-03T06:43:14.0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47" autoAdjust="0"/>
  </p:normalViewPr>
  <p:slideViewPr>
    <p:cSldViewPr snapToGrid="0">
      <p:cViewPr varScale="1">
        <p:scale>
          <a:sx n="59" d="100"/>
          <a:sy n="59" d="100"/>
        </p:scale>
        <p:origin x="940" y="68"/>
      </p:cViewPr>
      <p:guideLst/>
    </p:cSldViewPr>
  </p:slideViewPr>
  <p:notesTextViewPr>
    <p:cViewPr>
      <p:scale>
        <a:sx n="1" d="1"/>
        <a:sy n="1" d="1"/>
      </p:scale>
      <p:origin x="0" y="0"/>
    </p:cViewPr>
  </p:notesTextViewPr>
  <p:sorterViewPr>
    <p:cViewPr>
      <p:scale>
        <a:sx n="100" d="100"/>
        <a:sy n="100" d="100"/>
      </p:scale>
      <p:origin x="0" y="-2104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kadam415@outlook.com" userId="c5b06cca751722ae" providerId="LiveId" clId="{BA79F500-D32B-46C0-8979-424D52CDEB75}"/>
    <pc:docChg chg="modSld">
      <pc:chgData name="ykadam415@outlook.com" userId="c5b06cca751722ae" providerId="LiveId" clId="{BA79F500-D32B-46C0-8979-424D52CDEB75}" dt="2023-08-03T07:27:39.059" v="0" actId="20577"/>
      <pc:docMkLst>
        <pc:docMk/>
      </pc:docMkLst>
      <pc:sldChg chg="modSp mod">
        <pc:chgData name="ykadam415@outlook.com" userId="c5b06cca751722ae" providerId="LiveId" clId="{BA79F500-D32B-46C0-8979-424D52CDEB75}" dt="2023-08-03T07:27:39.059" v="0" actId="20577"/>
        <pc:sldMkLst>
          <pc:docMk/>
          <pc:sldMk cId="1586981428" sldId="260"/>
        </pc:sldMkLst>
        <pc:spChg chg="mod">
          <ac:chgData name="ykadam415@outlook.com" userId="c5b06cca751722ae" providerId="LiveId" clId="{BA79F500-D32B-46C0-8979-424D52CDEB75}" dt="2023-08-03T07:27:39.059" v="0" actId="20577"/>
          <ac:spMkLst>
            <pc:docMk/>
            <pc:sldMk cId="1586981428" sldId="260"/>
            <ac:spMk id="3" creationId="{1073125B-BF19-4B77-3556-33102903F88F}"/>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6.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7.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8.xlsx"/></Relationships>
</file>

<file path=ppt/charts/_rels/chart2.xml.rels><?xml version="1.0" encoding="UTF-8" standalone="yes"?>
<Relationships xmlns="http://schemas.openxmlformats.org/package/2006/relationships"><Relationship Id="rId3" Type="http://schemas.openxmlformats.org/officeDocument/2006/relationships/oleObject" Target="file:///C:\Users\YOGESH\AppData\Local\Microsoft\Windows\INetCache\IE\EZQ7FGMZ\Milind_sheet_1%5b1%5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YOGESH\Downloads\Milind%20shee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YOGESH\Downloads\Milind%20shee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4.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Age groups</a:t>
            </a:r>
          </a:p>
          <a:p>
            <a:pPr>
              <a:defRPr/>
            </a:pPr>
            <a:endParaRPr lang="en-US" dirty="0"/>
          </a:p>
        </c:rich>
      </c:tx>
      <c:layout>
        <c:manualLayout>
          <c:xMode val="edge"/>
          <c:yMode val="edge"/>
          <c:x val="0.39529608337221689"/>
          <c:y val="3.235395920734304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0007978284970745"/>
          <c:y val="0.15762515783745862"/>
          <c:w val="0.54550252498876872"/>
          <c:h val="0.70792084382044707"/>
        </c:manualLayout>
      </c:layout>
      <c:pieChart>
        <c:varyColors val="1"/>
        <c:ser>
          <c:idx val="0"/>
          <c:order val="0"/>
          <c:tx>
            <c:strRef>
              <c:f>Age!$K$3</c:f>
              <c:strCache>
                <c:ptCount val="1"/>
                <c:pt idx="0">
                  <c:v>Count</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815A-465F-BE3D-4BA87F1C9B8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815A-465F-BE3D-4BA87F1C9B8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815A-465F-BE3D-4BA87F1C9B8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815A-465F-BE3D-4BA87F1C9B87}"/>
              </c:ext>
            </c:extLst>
          </c:dPt>
          <c:dLbls>
            <c:dLbl>
              <c:idx val="0"/>
              <c:layout>
                <c:manualLayout>
                  <c:x val="7.4809886529659961E-2"/>
                  <c:y val="-0.15526535310191025"/>
                </c:manualLayout>
              </c:layout>
              <c:tx>
                <c:rich>
                  <a:bodyPr/>
                  <a:lstStyle/>
                  <a:p>
                    <a:fld id="{0C5742EF-775F-4DCB-909B-C7C80491EBAB}" type="VALUE">
                      <a:rPr lang="en-US" b="1"/>
                      <a:pPr/>
                      <a:t>[VALUE]</a:t>
                    </a:fld>
                    <a:r>
                      <a:rPr lang="en-US" b="1" baseline="0"/>
                      <a:t>, </a:t>
                    </a:r>
                    <a:fld id="{D2EB801D-E9E2-451A-9229-AB8AC1C297D3}" type="PERCENTAGE">
                      <a:rPr lang="en-US" b="1" baseline="0"/>
                      <a:pPr/>
                      <a:t>[PERCENTAGE]</a:t>
                    </a:fld>
                    <a:endParaRPr lang="en-US" b="1" baseline="0"/>
                  </a:p>
                </c:rich>
              </c:tx>
              <c:dLblPos val="bestFit"/>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815A-465F-BE3D-4BA87F1C9B87}"/>
                </c:ext>
              </c:extLst>
            </c:dLbl>
            <c:dLbl>
              <c:idx val="1"/>
              <c:layout>
                <c:manualLayout>
                  <c:x val="-1.4657644744839594E-2"/>
                  <c:y val="-3.6945560202946474E-2"/>
                </c:manualLayout>
              </c:layout>
              <c:tx>
                <c:rich>
                  <a:bodyPr/>
                  <a:lstStyle/>
                  <a:p>
                    <a:fld id="{28D7B52F-3417-4C7F-AFE6-54E5B5A79F16}" type="VALUE">
                      <a:rPr lang="en-US" b="1"/>
                      <a:pPr/>
                      <a:t>[VALUE]</a:t>
                    </a:fld>
                    <a:r>
                      <a:rPr lang="en-US" b="1" baseline="0"/>
                      <a:t>, </a:t>
                    </a:r>
                    <a:fld id="{ACA9BC84-8F96-422D-883E-3BE2ECFAA7C4}" type="PERCENTAGE">
                      <a:rPr lang="en-US" b="1" baseline="0"/>
                      <a:pPr/>
                      <a:t>[PERCENTAGE]</a:t>
                    </a:fld>
                    <a:endParaRPr lang="en-US" b="1" baseline="0"/>
                  </a:p>
                </c:rich>
              </c:tx>
              <c:dLblPos val="bestFit"/>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15A-465F-BE3D-4BA87F1C9B87}"/>
                </c:ext>
              </c:extLst>
            </c:dLbl>
            <c:dLbl>
              <c:idx val="2"/>
              <c:layout>
                <c:manualLayout>
                  <c:x val="3.1821528030332585E-2"/>
                  <c:y val="-1.5282389422326332E-2"/>
                </c:manualLayout>
              </c:layout>
              <c:tx>
                <c:rich>
                  <a:bodyPr/>
                  <a:lstStyle/>
                  <a:p>
                    <a:fld id="{6F34BF15-4700-42EF-BA92-735B8572D741}" type="VALUE">
                      <a:rPr lang="en-US" b="0"/>
                      <a:pPr/>
                      <a:t>[VALUE]</a:t>
                    </a:fld>
                    <a:r>
                      <a:rPr lang="en-US" b="0" baseline="0"/>
                      <a:t>, </a:t>
                    </a:r>
                    <a:fld id="{EF967B2C-2AEC-4E15-A2E0-F6935889C871}" type="PERCENTAGE">
                      <a:rPr lang="en-US" b="1" baseline="0"/>
                      <a:pPr/>
                      <a:t>[PERCENTAGE]</a:t>
                    </a:fld>
                    <a:endParaRPr lang="en-US" b="0" baseline="0"/>
                  </a:p>
                </c:rich>
              </c:tx>
              <c:dLblPos val="bestFit"/>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815A-465F-BE3D-4BA87F1C9B87}"/>
                </c:ext>
              </c:extLst>
            </c:dLbl>
            <c:dLbl>
              <c:idx val="3"/>
              <c:layout>
                <c:manualLayout>
                  <c:x val="-8.2803020674328677E-5"/>
                  <c:y val="2.922369119840193E-2"/>
                </c:manualLayout>
              </c:layout>
              <c:tx>
                <c:rich>
                  <a:bodyPr/>
                  <a:lstStyle/>
                  <a:p>
                    <a:fld id="{D6A2100C-25F0-4A96-BAC4-138159A4F622}" type="VALUE">
                      <a:rPr lang="en-US"/>
                      <a:pPr/>
                      <a:t>[VALUE]</a:t>
                    </a:fld>
                    <a:r>
                      <a:rPr lang="en-US" b="1" baseline="0"/>
                      <a:t>,</a:t>
                    </a:r>
                    <a:r>
                      <a:rPr lang="en-US" baseline="0"/>
                      <a:t> </a:t>
                    </a:r>
                    <a:fld id="{42057529-6190-4241-BB8C-B1B4C040F487}" type="PERCENTAGE">
                      <a:rPr lang="en-US" b="1" baseline="0"/>
                      <a:pPr/>
                      <a:t>[PERCENTAGE]</a:t>
                    </a:fld>
                    <a:endParaRPr lang="en-US" baseline="0"/>
                  </a:p>
                </c:rich>
              </c:tx>
              <c:dLblPos val="bestFit"/>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815A-465F-BE3D-4BA87F1C9B87}"/>
                </c:ext>
              </c:extLst>
            </c:dLbl>
            <c:spPr>
              <a:solidFill>
                <a:prstClr val="white"/>
              </a:solidFill>
              <a:ln>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Age!$J$4:$J$7</c:f>
              <c:strCache>
                <c:ptCount val="4"/>
                <c:pt idx="0">
                  <c:v>18-20</c:v>
                </c:pt>
                <c:pt idx="1">
                  <c:v>21-30</c:v>
                </c:pt>
                <c:pt idx="2">
                  <c:v>31-40</c:v>
                </c:pt>
                <c:pt idx="3">
                  <c:v>41-50</c:v>
                </c:pt>
              </c:strCache>
            </c:strRef>
          </c:cat>
          <c:val>
            <c:numRef>
              <c:f>Age!$K$4:$K$7</c:f>
              <c:numCache>
                <c:formatCode>General</c:formatCode>
                <c:ptCount val="4"/>
                <c:pt idx="0">
                  <c:v>18</c:v>
                </c:pt>
                <c:pt idx="1">
                  <c:v>43</c:v>
                </c:pt>
                <c:pt idx="2">
                  <c:v>10</c:v>
                </c:pt>
                <c:pt idx="3">
                  <c:v>1</c:v>
                </c:pt>
              </c:numCache>
            </c:numRef>
          </c:val>
          <c:extLst>
            <c:ext xmlns:c16="http://schemas.microsoft.com/office/drawing/2014/chart" uri="{C3380CC4-5D6E-409C-BE32-E72D297353CC}">
              <c16:uniqueId val="{00000008-815A-465F-BE3D-4BA87F1C9B87}"/>
            </c:ext>
          </c:extLst>
        </c:ser>
        <c:dLbls>
          <c:dLblPos val="ctr"/>
          <c:showLegendKey val="0"/>
          <c:showVal val="0"/>
          <c:showCatName val="0"/>
          <c:showSerName val="0"/>
          <c:showPercent val="1"/>
          <c:showBubbleSize val="0"/>
          <c:showLeaderLines val="0"/>
        </c:dLbls>
        <c:firstSliceAng val="82"/>
      </c:pieChart>
      <c:spPr>
        <a:noFill/>
        <a:ln>
          <a:noFill/>
        </a:ln>
        <a:effectLst/>
      </c:spPr>
    </c:plotArea>
    <c:legend>
      <c:legendPos val="r"/>
      <c:layout>
        <c:manualLayout>
          <c:xMode val="edge"/>
          <c:yMode val="edge"/>
          <c:x val="0.85821176635041341"/>
          <c:y val="0.22726032930987122"/>
          <c:w val="0.12817418944446338"/>
          <c:h val="0.33595682453503967"/>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Occurence of a disease</a:t>
            </a:r>
            <a:r>
              <a:rPr lang="en-IN" baseline="0"/>
              <a:t> in the Study Population based on Diagnosis</a:t>
            </a:r>
          </a:p>
          <a:p>
            <a:pPr>
              <a:defRPr/>
            </a:pPr>
            <a:endParaRPr lang="en-IN" baseline="0"/>
          </a:p>
          <a:p>
            <a:pPr>
              <a:defRPr/>
            </a:pP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164478836489006"/>
          <c:y val="0.24059699905960785"/>
          <c:w val="0.88619685039370089"/>
          <c:h val="0.418604184893555"/>
        </c:manualLayout>
      </c:layout>
      <c:barChart>
        <c:barDir val="col"/>
        <c:grouping val="clustered"/>
        <c:varyColors val="0"/>
        <c:ser>
          <c:idx val="0"/>
          <c:order val="0"/>
          <c:tx>
            <c:strRef>
              <c:f>Diagnosis!$I$79</c:f>
              <c:strCache>
                <c:ptCount val="1"/>
                <c:pt idx="0">
                  <c:v>Occurence among the population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Diagnosis!$J$78:$T$78</c:f>
              <c:strCache>
                <c:ptCount val="11"/>
                <c:pt idx="0">
                  <c:v>MODS</c:v>
                </c:pt>
                <c:pt idx="1">
                  <c:v>AFI</c:v>
                </c:pt>
                <c:pt idx="2">
                  <c:v>AKI</c:v>
                </c:pt>
                <c:pt idx="3">
                  <c:v>ANEMIA</c:v>
                </c:pt>
                <c:pt idx="4">
                  <c:v>PREECLAMPSIA</c:v>
                </c:pt>
                <c:pt idx="5">
                  <c:v>HELLP</c:v>
                </c:pt>
                <c:pt idx="6">
                  <c:v>UTI</c:v>
                </c:pt>
                <c:pt idx="7">
                  <c:v>LL DVT</c:v>
                </c:pt>
                <c:pt idx="8">
                  <c:v>THROMBOCYTOPENIA</c:v>
                </c:pt>
                <c:pt idx="9">
                  <c:v>PNEUMONIA</c:v>
                </c:pt>
                <c:pt idx="10">
                  <c:v>LIVER DAMADE</c:v>
                </c:pt>
              </c:strCache>
            </c:strRef>
          </c:cat>
          <c:val>
            <c:numRef>
              <c:f>Diagnosis!$J$79:$T$79</c:f>
              <c:numCache>
                <c:formatCode>General</c:formatCode>
                <c:ptCount val="11"/>
                <c:pt idx="0">
                  <c:v>6</c:v>
                </c:pt>
                <c:pt idx="1">
                  <c:v>8</c:v>
                </c:pt>
                <c:pt idx="2">
                  <c:v>7</c:v>
                </c:pt>
                <c:pt idx="3">
                  <c:v>14</c:v>
                </c:pt>
                <c:pt idx="4">
                  <c:v>12</c:v>
                </c:pt>
                <c:pt idx="5">
                  <c:v>7</c:v>
                </c:pt>
                <c:pt idx="6">
                  <c:v>6</c:v>
                </c:pt>
                <c:pt idx="7">
                  <c:v>4</c:v>
                </c:pt>
                <c:pt idx="8">
                  <c:v>5</c:v>
                </c:pt>
                <c:pt idx="9">
                  <c:v>4</c:v>
                </c:pt>
                <c:pt idx="10">
                  <c:v>4</c:v>
                </c:pt>
              </c:numCache>
            </c:numRef>
          </c:val>
          <c:extLst>
            <c:ext xmlns:c16="http://schemas.microsoft.com/office/drawing/2014/chart" uri="{C3380CC4-5D6E-409C-BE32-E72D297353CC}">
              <c16:uniqueId val="{00000000-AC38-4F38-93B7-3274982BA85D}"/>
            </c:ext>
          </c:extLst>
        </c:ser>
        <c:ser>
          <c:idx val="1"/>
          <c:order val="1"/>
          <c:tx>
            <c:strRef>
              <c:f>Diagnosis!$I$80</c:f>
              <c:strCache>
                <c:ptCount val="1"/>
                <c:pt idx="0">
                  <c:v>Total no. of patients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Diagnosis!$J$78:$T$78</c:f>
              <c:strCache>
                <c:ptCount val="11"/>
                <c:pt idx="0">
                  <c:v>MODS</c:v>
                </c:pt>
                <c:pt idx="1">
                  <c:v>AFI</c:v>
                </c:pt>
                <c:pt idx="2">
                  <c:v>AKI</c:v>
                </c:pt>
                <c:pt idx="3">
                  <c:v>ANEMIA</c:v>
                </c:pt>
                <c:pt idx="4">
                  <c:v>PREECLAMPSIA</c:v>
                </c:pt>
                <c:pt idx="5">
                  <c:v>HELLP</c:v>
                </c:pt>
                <c:pt idx="6">
                  <c:v>UTI</c:v>
                </c:pt>
                <c:pt idx="7">
                  <c:v>LL DVT</c:v>
                </c:pt>
                <c:pt idx="8">
                  <c:v>THROMBOCYTOPENIA</c:v>
                </c:pt>
                <c:pt idx="9">
                  <c:v>PNEUMONIA</c:v>
                </c:pt>
                <c:pt idx="10">
                  <c:v>LIVER DAMADE</c:v>
                </c:pt>
              </c:strCache>
            </c:strRef>
          </c:cat>
          <c:val>
            <c:numRef>
              <c:f>Diagnosis!$J$80:$T$80</c:f>
              <c:numCache>
                <c:formatCode>General</c:formatCode>
                <c:ptCount val="11"/>
                <c:pt idx="0">
                  <c:v>72</c:v>
                </c:pt>
                <c:pt idx="1">
                  <c:v>72</c:v>
                </c:pt>
                <c:pt idx="2">
                  <c:v>72</c:v>
                </c:pt>
                <c:pt idx="3">
                  <c:v>72</c:v>
                </c:pt>
                <c:pt idx="4">
                  <c:v>72</c:v>
                </c:pt>
                <c:pt idx="5">
                  <c:v>72</c:v>
                </c:pt>
                <c:pt idx="6">
                  <c:v>72</c:v>
                </c:pt>
                <c:pt idx="7">
                  <c:v>72</c:v>
                </c:pt>
                <c:pt idx="8">
                  <c:v>72</c:v>
                </c:pt>
                <c:pt idx="9">
                  <c:v>72</c:v>
                </c:pt>
                <c:pt idx="10">
                  <c:v>72</c:v>
                </c:pt>
              </c:numCache>
            </c:numRef>
          </c:val>
          <c:extLst>
            <c:ext xmlns:c16="http://schemas.microsoft.com/office/drawing/2014/chart" uri="{C3380CC4-5D6E-409C-BE32-E72D297353CC}">
              <c16:uniqueId val="{00000001-AC38-4F38-93B7-3274982BA85D}"/>
            </c:ext>
          </c:extLst>
        </c:ser>
        <c:dLbls>
          <c:dLblPos val="outEnd"/>
          <c:showLegendKey val="0"/>
          <c:showVal val="1"/>
          <c:showCatName val="0"/>
          <c:showSerName val="0"/>
          <c:showPercent val="0"/>
          <c:showBubbleSize val="0"/>
        </c:dLbls>
        <c:gapWidth val="219"/>
        <c:overlap val="-27"/>
        <c:axId val="781800160"/>
        <c:axId val="771501248"/>
      </c:barChart>
      <c:catAx>
        <c:axId val="781800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771501248"/>
        <c:crosses val="autoZero"/>
        <c:auto val="1"/>
        <c:lblAlgn val="ctr"/>
        <c:lblOffset val="100"/>
        <c:noMultiLvlLbl val="0"/>
      </c:catAx>
      <c:valAx>
        <c:axId val="7715012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1800160"/>
        <c:crosses val="autoZero"/>
        <c:crossBetween val="between"/>
      </c:valAx>
      <c:spPr>
        <a:noFill/>
        <a:ln>
          <a:noFill/>
        </a:ln>
        <a:effectLst/>
      </c:spPr>
    </c:plotArea>
    <c:legend>
      <c:legendPos val="b"/>
      <c:layout>
        <c:manualLayout>
          <c:xMode val="edge"/>
          <c:yMode val="edge"/>
          <c:x val="0.18962142258313744"/>
          <c:y val="0.92308514990776558"/>
          <c:w val="0.72096570392166537"/>
          <c:h val="7.691485009223436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Type of complication and it's</a:t>
            </a:r>
            <a:r>
              <a:rPr lang="en-IN" baseline="0"/>
              <a:t> Occurence</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'Complication type'!$G$79</c:f>
              <c:strCache>
                <c:ptCount val="1"/>
                <c:pt idx="0">
                  <c:v>Complication Occurrence</c:v>
                </c:pt>
              </c:strCache>
            </c:strRef>
          </c:tx>
          <c:spPr>
            <a:solidFill>
              <a:schemeClr val="accent1"/>
            </a:solidFill>
            <a:ln>
              <a:noFill/>
            </a:ln>
            <a:effectLst/>
          </c:spPr>
          <c:invertIfNegative val="0"/>
          <c:cat>
            <c:strRef>
              <c:f>'Complication type'!$H$78:$O$78</c:f>
              <c:strCache>
                <c:ptCount val="8"/>
                <c:pt idx="0">
                  <c:v>HEMORRHAGE</c:v>
                </c:pt>
                <c:pt idx="1">
                  <c:v>INFECTION</c:v>
                </c:pt>
                <c:pt idx="2">
                  <c:v> HYPERTENSIVE DISORDERS OF PREGNANCY</c:v>
                </c:pt>
                <c:pt idx="3">
                  <c:v>COAGULATIVE DISORDERS</c:v>
                </c:pt>
                <c:pt idx="4">
                  <c:v>CARDIOPULMONARY DISORDERS</c:v>
                </c:pt>
                <c:pt idx="5">
                  <c:v>HEMATOLOGICAL</c:v>
                </c:pt>
                <c:pt idx="6">
                  <c:v>NEUROLOGICAL DISORDER</c:v>
                </c:pt>
                <c:pt idx="7">
                  <c:v>ENDOCRINE DISORDER</c:v>
                </c:pt>
              </c:strCache>
            </c:strRef>
          </c:cat>
          <c:val>
            <c:numRef>
              <c:f>'Complication type'!$H$79:$O$79</c:f>
              <c:numCache>
                <c:formatCode>General</c:formatCode>
                <c:ptCount val="8"/>
                <c:pt idx="0">
                  <c:v>5</c:v>
                </c:pt>
                <c:pt idx="1">
                  <c:v>38</c:v>
                </c:pt>
                <c:pt idx="2">
                  <c:v>27</c:v>
                </c:pt>
                <c:pt idx="3">
                  <c:v>13</c:v>
                </c:pt>
                <c:pt idx="4">
                  <c:v>10</c:v>
                </c:pt>
                <c:pt idx="5">
                  <c:v>26</c:v>
                </c:pt>
                <c:pt idx="6">
                  <c:v>9</c:v>
                </c:pt>
                <c:pt idx="7">
                  <c:v>10</c:v>
                </c:pt>
              </c:numCache>
            </c:numRef>
          </c:val>
          <c:extLst>
            <c:ext xmlns:c16="http://schemas.microsoft.com/office/drawing/2014/chart" uri="{C3380CC4-5D6E-409C-BE32-E72D297353CC}">
              <c16:uniqueId val="{00000000-98FB-4CE1-A692-D6A09A521773}"/>
            </c:ext>
          </c:extLst>
        </c:ser>
        <c:ser>
          <c:idx val="1"/>
          <c:order val="1"/>
          <c:tx>
            <c:strRef>
              <c:f>'Complication type'!$G$80</c:f>
              <c:strCache>
                <c:ptCount val="1"/>
                <c:pt idx="0">
                  <c:v>Total patients</c:v>
                </c:pt>
              </c:strCache>
            </c:strRef>
          </c:tx>
          <c:spPr>
            <a:solidFill>
              <a:schemeClr val="accent2"/>
            </a:solidFill>
            <a:ln>
              <a:noFill/>
            </a:ln>
            <a:effectLst/>
          </c:spPr>
          <c:invertIfNegative val="0"/>
          <c:cat>
            <c:strRef>
              <c:f>'Complication type'!$H$78:$O$78</c:f>
              <c:strCache>
                <c:ptCount val="8"/>
                <c:pt idx="0">
                  <c:v>HEMORRHAGE</c:v>
                </c:pt>
                <c:pt idx="1">
                  <c:v>INFECTION</c:v>
                </c:pt>
                <c:pt idx="2">
                  <c:v> HYPERTENSIVE DISORDERS OF PREGNANCY</c:v>
                </c:pt>
                <c:pt idx="3">
                  <c:v>COAGULATIVE DISORDERS</c:v>
                </c:pt>
                <c:pt idx="4">
                  <c:v>CARDIOPULMONARY DISORDERS</c:v>
                </c:pt>
                <c:pt idx="5">
                  <c:v>HEMATOLOGICAL</c:v>
                </c:pt>
                <c:pt idx="6">
                  <c:v>NEUROLOGICAL DISORDER</c:v>
                </c:pt>
                <c:pt idx="7">
                  <c:v>ENDOCRINE DISORDER</c:v>
                </c:pt>
              </c:strCache>
            </c:strRef>
          </c:cat>
          <c:val>
            <c:numRef>
              <c:f>'Complication type'!$H$80:$O$80</c:f>
              <c:numCache>
                <c:formatCode>General</c:formatCode>
                <c:ptCount val="8"/>
                <c:pt idx="0">
                  <c:v>72</c:v>
                </c:pt>
                <c:pt idx="1">
                  <c:v>72</c:v>
                </c:pt>
                <c:pt idx="2">
                  <c:v>72</c:v>
                </c:pt>
                <c:pt idx="3">
                  <c:v>72</c:v>
                </c:pt>
                <c:pt idx="4">
                  <c:v>72</c:v>
                </c:pt>
                <c:pt idx="5">
                  <c:v>72</c:v>
                </c:pt>
                <c:pt idx="6">
                  <c:v>72</c:v>
                </c:pt>
                <c:pt idx="7">
                  <c:v>72</c:v>
                </c:pt>
              </c:numCache>
            </c:numRef>
          </c:val>
          <c:extLst>
            <c:ext xmlns:c16="http://schemas.microsoft.com/office/drawing/2014/chart" uri="{C3380CC4-5D6E-409C-BE32-E72D297353CC}">
              <c16:uniqueId val="{00000001-98FB-4CE1-A692-D6A09A521773}"/>
            </c:ext>
          </c:extLst>
        </c:ser>
        <c:dLbls>
          <c:showLegendKey val="0"/>
          <c:showVal val="0"/>
          <c:showCatName val="0"/>
          <c:showSerName val="0"/>
          <c:showPercent val="0"/>
          <c:showBubbleSize val="0"/>
        </c:dLbls>
        <c:gapWidth val="219"/>
        <c:overlap val="-27"/>
        <c:axId val="1058149040"/>
        <c:axId val="1058133200"/>
      </c:barChart>
      <c:catAx>
        <c:axId val="10581490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1058133200"/>
        <c:crosses val="autoZero"/>
        <c:auto val="1"/>
        <c:lblAlgn val="ctr"/>
        <c:lblOffset val="100"/>
        <c:noMultiLvlLbl val="0"/>
      </c:catAx>
      <c:valAx>
        <c:axId val="1058133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81490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ANC</a:t>
            </a:r>
          </a:p>
          <a:p>
            <a:pPr>
              <a:defRPr/>
            </a:pP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6580927384076991E-2"/>
          <c:y val="0.1350925925925926"/>
          <c:w val="0.90286351706036749"/>
          <c:h val="0.60074803149606293"/>
        </c:manualLayout>
      </c:layout>
      <c:barChart>
        <c:barDir val="col"/>
        <c:grouping val="clustered"/>
        <c:varyColors val="0"/>
        <c:ser>
          <c:idx val="0"/>
          <c:order val="0"/>
          <c:tx>
            <c:strRef>
              <c:f>ANC!$G$81</c:f>
              <c:strCache>
                <c:ptCount val="1"/>
                <c:pt idx="0">
                  <c:v>Occurrence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ANC!$H$80:$M$80</c:f>
              <c:strCache>
                <c:ptCount val="6"/>
                <c:pt idx="0">
                  <c:v>PREECLAPSIA</c:v>
                </c:pt>
                <c:pt idx="1">
                  <c:v>ANEMIA</c:v>
                </c:pt>
                <c:pt idx="2">
                  <c:v>INFECTIONS</c:v>
                </c:pt>
                <c:pt idx="3">
                  <c:v>GESTATIONAL HTN</c:v>
                </c:pt>
                <c:pt idx="4">
                  <c:v>PRETERM LABOR</c:v>
                </c:pt>
                <c:pt idx="5">
                  <c:v>NAD</c:v>
                </c:pt>
              </c:strCache>
            </c:strRef>
          </c:cat>
          <c:val>
            <c:numRef>
              <c:f>ANC!$H$81:$M$81</c:f>
              <c:numCache>
                <c:formatCode>General</c:formatCode>
                <c:ptCount val="6"/>
                <c:pt idx="0">
                  <c:v>15</c:v>
                </c:pt>
                <c:pt idx="1">
                  <c:v>22</c:v>
                </c:pt>
                <c:pt idx="2">
                  <c:v>15</c:v>
                </c:pt>
                <c:pt idx="3">
                  <c:v>19</c:v>
                </c:pt>
                <c:pt idx="4">
                  <c:v>8</c:v>
                </c:pt>
                <c:pt idx="5">
                  <c:v>23</c:v>
                </c:pt>
              </c:numCache>
            </c:numRef>
          </c:val>
          <c:extLst>
            <c:ext xmlns:c16="http://schemas.microsoft.com/office/drawing/2014/chart" uri="{C3380CC4-5D6E-409C-BE32-E72D297353CC}">
              <c16:uniqueId val="{00000000-FF40-4279-8DA1-0F9622E6361E}"/>
            </c:ext>
          </c:extLst>
        </c:ser>
        <c:ser>
          <c:idx val="1"/>
          <c:order val="1"/>
          <c:tx>
            <c:strRef>
              <c:f>ANC!$G$82</c:f>
              <c:strCache>
                <c:ptCount val="1"/>
                <c:pt idx="0">
                  <c:v>Total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ANC!$H$80:$M$80</c:f>
              <c:strCache>
                <c:ptCount val="6"/>
                <c:pt idx="0">
                  <c:v>PREECLAPSIA</c:v>
                </c:pt>
                <c:pt idx="1">
                  <c:v>ANEMIA</c:v>
                </c:pt>
                <c:pt idx="2">
                  <c:v>INFECTIONS</c:v>
                </c:pt>
                <c:pt idx="3">
                  <c:v>GESTATIONAL HTN</c:v>
                </c:pt>
                <c:pt idx="4">
                  <c:v>PRETERM LABOR</c:v>
                </c:pt>
                <c:pt idx="5">
                  <c:v>NAD</c:v>
                </c:pt>
              </c:strCache>
            </c:strRef>
          </c:cat>
          <c:val>
            <c:numRef>
              <c:f>ANC!$H$82:$M$82</c:f>
              <c:numCache>
                <c:formatCode>General</c:formatCode>
                <c:ptCount val="6"/>
                <c:pt idx="0">
                  <c:v>72</c:v>
                </c:pt>
                <c:pt idx="1">
                  <c:v>72</c:v>
                </c:pt>
                <c:pt idx="2">
                  <c:v>72</c:v>
                </c:pt>
                <c:pt idx="3">
                  <c:v>72</c:v>
                </c:pt>
                <c:pt idx="4">
                  <c:v>72</c:v>
                </c:pt>
                <c:pt idx="5">
                  <c:v>72</c:v>
                </c:pt>
              </c:numCache>
            </c:numRef>
          </c:val>
          <c:extLst>
            <c:ext xmlns:c16="http://schemas.microsoft.com/office/drawing/2014/chart" uri="{C3380CC4-5D6E-409C-BE32-E72D297353CC}">
              <c16:uniqueId val="{00000001-FF40-4279-8DA1-0F9622E6361E}"/>
            </c:ext>
          </c:extLst>
        </c:ser>
        <c:dLbls>
          <c:dLblPos val="outEnd"/>
          <c:showLegendKey val="0"/>
          <c:showVal val="1"/>
          <c:showCatName val="0"/>
          <c:showSerName val="0"/>
          <c:showPercent val="0"/>
          <c:showBubbleSize val="0"/>
        </c:dLbls>
        <c:gapWidth val="219"/>
        <c:overlap val="-27"/>
        <c:axId val="1058146160"/>
        <c:axId val="1058147120"/>
      </c:barChart>
      <c:catAx>
        <c:axId val="1058146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1058147120"/>
        <c:crosses val="autoZero"/>
        <c:auto val="1"/>
        <c:lblAlgn val="ctr"/>
        <c:lblOffset val="100"/>
        <c:noMultiLvlLbl val="0"/>
      </c:catAx>
      <c:valAx>
        <c:axId val="10581471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81461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44402766428617"/>
          <c:y val="9.9702627475376462E-2"/>
          <c:w val="0.44938119359882417"/>
          <c:h val="0.76901239931306653"/>
        </c:manualLayout>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6D9-4D0F-8FA9-EE3124646DC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6D9-4D0F-8FA9-EE3124646DC3}"/>
              </c:ext>
            </c:extLst>
          </c:dPt>
          <c:dLbls>
            <c:dLbl>
              <c:idx val="0"/>
              <c:layout>
                <c:manualLayout>
                  <c:x val="4.8486753540698549E-2"/>
                  <c:y val="0.19450426735801782"/>
                </c:manualLayout>
              </c:layout>
              <c:tx>
                <c:rich>
                  <a:bodyPr/>
                  <a:lstStyle/>
                  <a:p>
                    <a:fld id="{F1736C3B-97AA-4413-8418-DBA8F755E3F6}" type="VALUE">
                      <a:rPr lang="en-US" b="1"/>
                      <a:pPr/>
                      <a:t>[VALUE]</a:t>
                    </a:fld>
                    <a:r>
                      <a:rPr lang="en-US" b="1" baseline="0"/>
                      <a:t>, </a:t>
                    </a:r>
                    <a:fld id="{DFAC88FA-BCD7-4AE8-A309-1D95E81073C6}" type="PERCENTAGE">
                      <a:rPr lang="en-US" b="1" baseline="0"/>
                      <a:pPr/>
                      <a:t>[PERCENTAGE]</a:t>
                    </a:fld>
                    <a:endParaRPr lang="en-US" b="1" baseline="0"/>
                  </a:p>
                </c:rich>
              </c:tx>
              <c:dLblPos val="bestFit"/>
              <c:showLegendKey val="0"/>
              <c:showVal val="1"/>
              <c:showCatName val="0"/>
              <c:showSerName val="0"/>
              <c:showPercent val="1"/>
              <c:showBubbleSize val="0"/>
              <c:extLst>
                <c:ext xmlns:c15="http://schemas.microsoft.com/office/drawing/2012/chart" uri="{CE6537A1-D6FC-4f65-9D91-7224C49458BB}">
                  <c15:layout>
                    <c:manualLayout>
                      <c:w val="0.12871357158999489"/>
                      <c:h val="0.1350605095701789"/>
                    </c:manualLayout>
                  </c15:layout>
                  <c15:dlblFieldTable/>
                  <c15:showDataLabelsRange val="0"/>
                </c:ext>
                <c:ext xmlns:c16="http://schemas.microsoft.com/office/drawing/2014/chart" uri="{C3380CC4-5D6E-409C-BE32-E72D297353CC}">
                  <c16:uniqueId val="{00000001-C6D9-4D0F-8FA9-EE3124646DC3}"/>
                </c:ext>
              </c:extLst>
            </c:dLbl>
            <c:dLbl>
              <c:idx val="1"/>
              <c:layout>
                <c:manualLayout>
                  <c:x val="-1.7400133298739059E-2"/>
                  <c:y val="5.0494220465983376E-2"/>
                </c:manualLayout>
              </c:layout>
              <c:tx>
                <c:rich>
                  <a:bodyPr/>
                  <a:lstStyle/>
                  <a:p>
                    <a:fld id="{CB239BDB-9C5C-4CB1-9E00-3AD9852EFC3D}" type="VALUE">
                      <a:rPr lang="en-US" b="1"/>
                      <a:pPr/>
                      <a:t>[VALUE]</a:t>
                    </a:fld>
                    <a:r>
                      <a:rPr lang="en-US" b="1" baseline="0"/>
                      <a:t>, </a:t>
                    </a:r>
                    <a:fld id="{890202BB-012C-4567-9BD2-7A0BDBA3F054}" type="PERCENTAGE">
                      <a:rPr lang="en-US" b="1" baseline="0"/>
                      <a:pPr/>
                      <a:t>[PERCENTAGE]</a:t>
                    </a:fld>
                    <a:endParaRPr lang="en-US" b="1" baseline="0"/>
                  </a:p>
                </c:rich>
              </c:tx>
              <c:dLblPos val="bestFit"/>
              <c:showLegendKey val="0"/>
              <c:showVal val="1"/>
              <c:showCatName val="0"/>
              <c:showSerName val="0"/>
              <c:showPercent val="1"/>
              <c:showBubbleSize val="0"/>
              <c:extLst>
                <c:ext xmlns:c15="http://schemas.microsoft.com/office/drawing/2012/chart" uri="{CE6537A1-D6FC-4f65-9D91-7224C49458BB}">
                  <c15:layout>
                    <c:manualLayout>
                      <c:w val="0.14149395655991714"/>
                      <c:h val="0.14852563502777447"/>
                    </c:manualLayout>
                  </c15:layout>
                  <c15:dlblFieldTable/>
                  <c15:showDataLabelsRange val="0"/>
                </c:ext>
                <c:ext xmlns:c16="http://schemas.microsoft.com/office/drawing/2014/chart" uri="{C3380CC4-5D6E-409C-BE32-E72D297353CC}">
                  <c16:uniqueId val="{00000003-C6D9-4D0F-8FA9-EE3124646DC3}"/>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'Rural urban'!$I$4:$I$5</c:f>
              <c:strCache>
                <c:ptCount val="2"/>
                <c:pt idx="0">
                  <c:v>RURAL</c:v>
                </c:pt>
                <c:pt idx="1">
                  <c:v>URBAN</c:v>
                </c:pt>
              </c:strCache>
            </c:strRef>
          </c:cat>
          <c:val>
            <c:numRef>
              <c:f>'Rural urban'!$J$4:$J$5</c:f>
              <c:numCache>
                <c:formatCode>General</c:formatCode>
                <c:ptCount val="2"/>
                <c:pt idx="0">
                  <c:v>40</c:v>
                </c:pt>
                <c:pt idx="1">
                  <c:v>32</c:v>
                </c:pt>
              </c:numCache>
            </c:numRef>
          </c:val>
          <c:extLst>
            <c:ext xmlns:c16="http://schemas.microsoft.com/office/drawing/2014/chart" uri="{C3380CC4-5D6E-409C-BE32-E72D297353CC}">
              <c16:uniqueId val="{00000004-C6D9-4D0F-8FA9-EE3124646DC3}"/>
            </c:ext>
          </c:extLst>
        </c:ser>
        <c:dLbls>
          <c:showLegendKey val="0"/>
          <c:showVal val="0"/>
          <c:showCatName val="0"/>
          <c:showSerName val="0"/>
          <c:showPercent val="0"/>
          <c:showBubbleSize val="0"/>
          <c:showLeaderLines val="0"/>
        </c:dLbls>
        <c:firstSliceAng val="0"/>
      </c:pieChart>
      <c:spPr>
        <a:noFill/>
        <a:ln>
          <a:noFill/>
        </a:ln>
        <a:effectLst/>
      </c:spPr>
    </c:plotArea>
    <c:legend>
      <c:legendPos val="r"/>
      <c:layout>
        <c:manualLayout>
          <c:xMode val="edge"/>
          <c:yMode val="edge"/>
          <c:x val="0.87500481600558488"/>
          <c:y val="0.18735608815840288"/>
          <c:w val="8.4828259803230957E-2"/>
          <c:h val="0.3425199240121620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Gravida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'Gravida parity labour'!$G$2</c:f>
              <c:strCache>
                <c:ptCount val="1"/>
                <c:pt idx="0">
                  <c:v> Count</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86C-4527-885E-35C1C7E1243B}"/>
              </c:ext>
            </c:extLst>
          </c:dPt>
          <c:dPt>
            <c:idx val="1"/>
            <c:bubble3D val="0"/>
            <c:explosion val="8"/>
            <c:spPr>
              <a:solidFill>
                <a:schemeClr val="accent2"/>
              </a:solidFill>
              <a:ln w="19050">
                <a:solidFill>
                  <a:schemeClr val="lt1"/>
                </a:solidFill>
              </a:ln>
              <a:effectLst/>
            </c:spPr>
            <c:extLst>
              <c:ext xmlns:c16="http://schemas.microsoft.com/office/drawing/2014/chart" uri="{C3380CC4-5D6E-409C-BE32-E72D297353CC}">
                <c16:uniqueId val="{00000003-F86C-4527-885E-35C1C7E1243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86C-4527-885E-35C1C7E1243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86C-4527-885E-35C1C7E1243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86C-4527-885E-35C1C7E1243B}"/>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86C-4527-885E-35C1C7E1243B}"/>
              </c:ext>
            </c:extLst>
          </c:dPt>
          <c:dLbls>
            <c:dLbl>
              <c:idx val="0"/>
              <c:layout>
                <c:manualLayout>
                  <c:x val="-0.24298282362798493"/>
                  <c:y val="-7.0505287896592411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86C-4527-885E-35C1C7E1243B}"/>
                </c:ext>
              </c:extLst>
            </c:dLbl>
            <c:dLbl>
              <c:idx val="1"/>
              <c:layout>
                <c:manualLayout>
                  <c:x val="-7.5408462505236751E-2"/>
                  <c:y val="-4.3086067091771538E-1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86C-4527-885E-35C1C7E1243B}"/>
                </c:ext>
              </c:extLst>
            </c:dLbl>
            <c:dLbl>
              <c:idx val="2"/>
              <c:layout>
                <c:manualLayout>
                  <c:x val="8.9372992598798953E-2"/>
                  <c:y val="-2.8202115158636899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F86C-4527-885E-35C1C7E1243B}"/>
                </c:ext>
              </c:extLst>
            </c:dLbl>
            <c:dLbl>
              <c:idx val="3"/>
              <c:layout>
                <c:manualLayout>
                  <c:x val="0.11171624074849881"/>
                  <c:y val="-0.16921269095182148"/>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F86C-4527-885E-35C1C7E1243B}"/>
                </c:ext>
              </c:extLst>
            </c:dLbl>
            <c:dLbl>
              <c:idx val="4"/>
              <c:layout>
                <c:manualLayout>
                  <c:x val="0.15360983102918577"/>
                  <c:y val="-0.12690951821386603"/>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F86C-4527-885E-35C1C7E1243B}"/>
                </c:ext>
              </c:extLst>
            </c:dLbl>
            <c:dLbl>
              <c:idx val="5"/>
              <c:layout>
                <c:manualLayout>
                  <c:x val="0.15081692501047331"/>
                  <c:y val="-1.4101057579318439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F86C-4527-885E-35C1C7E1243B}"/>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numRef>
              <c:f>'Gravida parity labour'!$F$3:$F$8</c:f>
              <c:numCache>
                <c:formatCode>General</c:formatCode>
                <c:ptCount val="6"/>
                <c:pt idx="0">
                  <c:v>1</c:v>
                </c:pt>
                <c:pt idx="1">
                  <c:v>2</c:v>
                </c:pt>
                <c:pt idx="2">
                  <c:v>3</c:v>
                </c:pt>
                <c:pt idx="3">
                  <c:v>4</c:v>
                </c:pt>
                <c:pt idx="4">
                  <c:v>5</c:v>
                </c:pt>
                <c:pt idx="5">
                  <c:v>8</c:v>
                </c:pt>
              </c:numCache>
            </c:numRef>
          </c:cat>
          <c:val>
            <c:numRef>
              <c:f>'Gravida parity labour'!$G$3:$G$8</c:f>
              <c:numCache>
                <c:formatCode>General</c:formatCode>
                <c:ptCount val="6"/>
                <c:pt idx="0">
                  <c:v>21</c:v>
                </c:pt>
                <c:pt idx="1">
                  <c:v>25</c:v>
                </c:pt>
                <c:pt idx="2">
                  <c:v>16</c:v>
                </c:pt>
                <c:pt idx="3">
                  <c:v>7</c:v>
                </c:pt>
                <c:pt idx="4">
                  <c:v>2</c:v>
                </c:pt>
                <c:pt idx="5">
                  <c:v>1</c:v>
                </c:pt>
              </c:numCache>
              <c:extLst/>
            </c:numRef>
          </c:val>
          <c:extLst>
            <c:ext xmlns:c16="http://schemas.microsoft.com/office/drawing/2014/chart" uri="{C3380CC4-5D6E-409C-BE32-E72D297353CC}">
              <c16:uniqueId val="{0000000C-F86C-4527-885E-35C1C7E1243B}"/>
            </c:ext>
          </c:extLst>
        </c:ser>
        <c:dLbls>
          <c:showLegendKey val="0"/>
          <c:showVal val="0"/>
          <c:showCatName val="0"/>
          <c:showSerName val="0"/>
          <c:showPercent val="0"/>
          <c:showBubbleSize val="0"/>
          <c:showLeaderLines val="0"/>
        </c:dLbls>
        <c:firstSliceAng val="131"/>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Parity</a:t>
            </a:r>
          </a:p>
          <a:p>
            <a:pPr>
              <a:defRPr/>
            </a:pPr>
            <a:endParaRPr lang="en-IN"/>
          </a:p>
        </c:rich>
      </c:tx>
      <c:layout>
        <c:manualLayout>
          <c:xMode val="edge"/>
          <c:yMode val="edge"/>
          <c:x val="0.43171522309711285"/>
          <c:y val="2.314814814814814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823000336600475"/>
          <c:y val="0.22017609457153639"/>
          <c:w val="0.20447078490533874"/>
          <c:h val="0.54427345361600454"/>
        </c:manualLayout>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2FF-4DD6-A0B3-54441034513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2FF-4DD6-A0B3-54441034513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2FF-4DD6-A0B3-54441034513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2FF-4DD6-A0B3-54441034513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62FF-4DD6-A0B3-544410345134}"/>
              </c:ext>
            </c:extLst>
          </c:dPt>
          <c:dLbls>
            <c:dLbl>
              <c:idx val="0"/>
              <c:layout>
                <c:manualLayout>
                  <c:x val="0.13700670141474311"/>
                  <c:y val="-7.6448103498970896E-2"/>
                </c:manualLayout>
              </c:layout>
              <c:tx>
                <c:rich>
                  <a:bodyPr/>
                  <a:lstStyle/>
                  <a:p>
                    <a:fld id="{C15501DA-9393-44DA-AA21-9E948FB5EAF2}" type="VALUE">
                      <a:rPr lang="en-US" b="1"/>
                      <a:pPr/>
                      <a:t>[VALUE]</a:t>
                    </a:fld>
                    <a:r>
                      <a:rPr lang="en-US" b="1" baseline="0"/>
                      <a:t>, 49%</a:t>
                    </a:r>
                  </a:p>
                </c:rich>
              </c:tx>
              <c:dLblPos val="bestFit"/>
              <c:showLegendKey val="0"/>
              <c:showVal val="1"/>
              <c:showCatName val="0"/>
              <c:showSerName val="1"/>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2FF-4DD6-A0B3-544410345134}"/>
                </c:ext>
              </c:extLst>
            </c:dLbl>
            <c:dLbl>
              <c:idx val="1"/>
              <c:layout>
                <c:manualLayout>
                  <c:x val="0.11020104244229337"/>
                  <c:y val="5.2925610114672159E-2"/>
                </c:manualLayout>
              </c:layout>
              <c:tx>
                <c:rich>
                  <a:bodyPr/>
                  <a:lstStyle/>
                  <a:p>
                    <a:fld id="{EDFCE7ED-FA97-4A2C-A388-4E673A77AF55}" type="VALUE">
                      <a:rPr lang="en-US" baseline="0"/>
                      <a:pPr/>
                      <a:t>[VALUE]</a:t>
                    </a:fld>
                    <a:r>
                      <a:rPr lang="en-US" baseline="0"/>
                      <a:t>, 29%</a:t>
                    </a:r>
                  </a:p>
                </c:rich>
              </c:tx>
              <c:dLblPos val="bestFit"/>
              <c:showLegendKey val="0"/>
              <c:showVal val="1"/>
              <c:showCatName val="0"/>
              <c:showSerName val="1"/>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62FF-4DD6-A0B3-544410345134}"/>
                </c:ext>
              </c:extLst>
            </c:dLbl>
            <c:dLbl>
              <c:idx val="2"/>
              <c:layout>
                <c:manualLayout>
                  <c:x val="0.11317944899478778"/>
                  <c:y val="6.4686856806821416E-2"/>
                </c:manualLayout>
              </c:layout>
              <c:tx>
                <c:rich>
                  <a:bodyPr/>
                  <a:lstStyle/>
                  <a:p>
                    <a:fld id="{4BBD7B0E-0B70-4D89-871C-27EED486F24A}" type="VALUE">
                      <a:rPr lang="en-US" baseline="0"/>
                      <a:pPr/>
                      <a:t>[VALUE]</a:t>
                    </a:fld>
                    <a:r>
                      <a:rPr lang="en-US" baseline="0"/>
                      <a:t>, 17%</a:t>
                    </a:r>
                  </a:p>
                </c:rich>
              </c:tx>
              <c:dLblPos val="bestFit"/>
              <c:showLegendKey val="0"/>
              <c:showVal val="1"/>
              <c:showCatName val="0"/>
              <c:showSerName val="1"/>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62FF-4DD6-A0B3-544410345134}"/>
                </c:ext>
              </c:extLst>
            </c:dLbl>
            <c:dLbl>
              <c:idx val="3"/>
              <c:layout>
                <c:manualLayout>
                  <c:x val="-0.12211466865227109"/>
                  <c:y val="5.8806233460746843E-3"/>
                </c:manualLayout>
              </c:layout>
              <c:tx>
                <c:rich>
                  <a:bodyPr/>
                  <a:lstStyle/>
                  <a:p>
                    <a:fld id="{FA4E7B00-4C7E-4ADE-BEE9-40084BF805A9}" type="VALUE">
                      <a:rPr lang="en-US" baseline="0"/>
                      <a:pPr/>
                      <a:t>[VALUE]</a:t>
                    </a:fld>
                    <a:r>
                      <a:rPr lang="en-US" baseline="0"/>
                      <a:t>, 4%</a:t>
                    </a:r>
                  </a:p>
                </c:rich>
              </c:tx>
              <c:dLblPos val="bestFit"/>
              <c:showLegendKey val="0"/>
              <c:showVal val="1"/>
              <c:showCatName val="0"/>
              <c:showSerName val="1"/>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62FF-4DD6-A0B3-544410345134}"/>
                </c:ext>
              </c:extLst>
            </c:dLbl>
            <c:dLbl>
              <c:idx val="4"/>
              <c:layout>
                <c:manualLayout>
                  <c:x val="-8.6373790022338054E-2"/>
                  <c:y val="1.7641870038224105E-2"/>
                </c:manualLayout>
              </c:layout>
              <c:tx>
                <c:rich>
                  <a:bodyPr/>
                  <a:lstStyle/>
                  <a:p>
                    <a:fld id="{1CBD9CA6-1865-4103-912E-CC13059152B2}" type="VALUE">
                      <a:rPr lang="en-US" baseline="0"/>
                      <a:pPr/>
                      <a:t>[VALUE]</a:t>
                    </a:fld>
                    <a:r>
                      <a:rPr lang="en-US" baseline="0"/>
                      <a:t>, 1%</a:t>
                    </a:r>
                  </a:p>
                </c:rich>
              </c:tx>
              <c:dLblPos val="bestFit"/>
              <c:showLegendKey val="0"/>
              <c:showVal val="1"/>
              <c:showCatName val="0"/>
              <c:showSerName val="1"/>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62FF-4DD6-A0B3-544410345134}"/>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1"/>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val>
            <c:numRef>
              <c:f>'Gravida parity labour'!$N$3:$N$7</c:f>
              <c:numCache>
                <c:formatCode>General</c:formatCode>
                <c:ptCount val="5"/>
                <c:pt idx="0">
                  <c:v>1</c:v>
                </c:pt>
                <c:pt idx="1">
                  <c:v>2</c:v>
                </c:pt>
                <c:pt idx="2">
                  <c:v>3</c:v>
                </c:pt>
                <c:pt idx="3">
                  <c:v>4</c:v>
                </c:pt>
                <c:pt idx="4">
                  <c:v>5</c:v>
                </c:pt>
              </c:numCache>
            </c:numRef>
          </c:val>
          <c:extLst>
            <c:ext xmlns:c16="http://schemas.microsoft.com/office/drawing/2014/chart" uri="{C3380CC4-5D6E-409C-BE32-E72D297353CC}">
              <c16:uniqueId val="{0000000A-62FF-4DD6-A0B3-544410345134}"/>
            </c:ext>
          </c:extLst>
        </c:ser>
        <c:ser>
          <c:idx val="1"/>
          <c:order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C-62FF-4DD6-A0B3-54441034513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E-62FF-4DD6-A0B3-54441034513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0-62FF-4DD6-A0B3-54441034513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2-62FF-4DD6-A0B3-54441034513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4-62FF-4DD6-A0B3-544410345134}"/>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val>
            <c:numRef>
              <c:f>'Gravida parity labour'!$O$3:$O$7</c:f>
              <c:numCache>
                <c:formatCode>General</c:formatCode>
                <c:ptCount val="5"/>
                <c:pt idx="0">
                  <c:v>35</c:v>
                </c:pt>
                <c:pt idx="1">
                  <c:v>21</c:v>
                </c:pt>
                <c:pt idx="2">
                  <c:v>12</c:v>
                </c:pt>
                <c:pt idx="3">
                  <c:v>3</c:v>
                </c:pt>
                <c:pt idx="4">
                  <c:v>1</c:v>
                </c:pt>
              </c:numCache>
            </c:numRef>
          </c:val>
          <c:extLst>
            <c:ext xmlns:c16="http://schemas.microsoft.com/office/drawing/2014/chart" uri="{C3380CC4-5D6E-409C-BE32-E72D297353CC}">
              <c16:uniqueId val="{00000015-62FF-4DD6-A0B3-544410345134}"/>
            </c:ext>
          </c:extLst>
        </c:ser>
        <c:dLbls>
          <c:showLegendKey val="0"/>
          <c:showVal val="0"/>
          <c:showCatName val="0"/>
          <c:showSerName val="0"/>
          <c:showPercent val="0"/>
          <c:showBubbleSize val="0"/>
          <c:showLeaderLines val="0"/>
        </c:dLbls>
        <c:firstSliceAng val="34"/>
      </c:pieChart>
      <c:spPr>
        <a:noFill/>
        <a:ln>
          <a:noFill/>
        </a:ln>
        <a:effectLst/>
      </c:spPr>
    </c:plotArea>
    <c:legend>
      <c:legendPos val="b"/>
      <c:overlay val="0"/>
      <c:spPr>
        <a:noFill/>
        <a:ln>
          <a:noFill/>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Labor</a:t>
            </a:r>
          </a:p>
          <a:p>
            <a:pPr>
              <a:defRPr/>
            </a:pP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7202631524833212E-2"/>
          <c:y val="0"/>
          <c:w val="0.51577816962436585"/>
          <c:h val="1"/>
        </c:manualLayout>
      </c:layout>
      <c:pieChart>
        <c:varyColors val="1"/>
        <c:ser>
          <c:idx val="0"/>
          <c:order val="0"/>
          <c:tx>
            <c:strRef>
              <c:f>'Gravida parity labour'!$G$29</c:f>
              <c:strCache>
                <c:ptCount val="1"/>
                <c:pt idx="0">
                  <c:v>Count</c:v>
                </c:pt>
              </c:strCache>
            </c:strRef>
          </c:tx>
          <c:explosion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E5E-4C44-9CC4-AC5BF072AEC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E5E-4C44-9CC4-AC5BF072AEC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E5E-4C44-9CC4-AC5BF072AEC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E5E-4C44-9CC4-AC5BF072AEC6}"/>
              </c:ext>
            </c:extLst>
          </c:dPt>
          <c:dPt>
            <c:idx val="4"/>
            <c:bubble3D val="0"/>
            <c:explosion val="10"/>
            <c:spPr>
              <a:solidFill>
                <a:schemeClr val="accent5"/>
              </a:solidFill>
              <a:ln w="19050">
                <a:solidFill>
                  <a:schemeClr val="lt1"/>
                </a:solidFill>
              </a:ln>
              <a:effectLst/>
            </c:spPr>
            <c:extLst>
              <c:ext xmlns:c16="http://schemas.microsoft.com/office/drawing/2014/chart" uri="{C3380CC4-5D6E-409C-BE32-E72D297353CC}">
                <c16:uniqueId val="{00000009-EE5E-4C44-9CC4-AC5BF072AEC6}"/>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EE5E-4C44-9CC4-AC5BF072AEC6}"/>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numRef>
              <c:f>'Gravida parity labour'!$F$30:$F$35</c:f>
              <c:numCache>
                <c:formatCode>General</c:formatCode>
                <c:ptCount val="6"/>
                <c:pt idx="0">
                  <c:v>0</c:v>
                </c:pt>
                <c:pt idx="1">
                  <c:v>1</c:v>
                </c:pt>
                <c:pt idx="2">
                  <c:v>2</c:v>
                </c:pt>
                <c:pt idx="3">
                  <c:v>3</c:v>
                </c:pt>
                <c:pt idx="4">
                  <c:v>4</c:v>
                </c:pt>
                <c:pt idx="5">
                  <c:v>5</c:v>
                </c:pt>
              </c:numCache>
            </c:numRef>
          </c:cat>
          <c:val>
            <c:numRef>
              <c:f>'Gravida parity labour'!$G$30:$G$35</c:f>
              <c:numCache>
                <c:formatCode>General</c:formatCode>
                <c:ptCount val="6"/>
                <c:pt idx="0">
                  <c:v>3</c:v>
                </c:pt>
                <c:pt idx="1">
                  <c:v>37</c:v>
                </c:pt>
                <c:pt idx="2">
                  <c:v>18</c:v>
                </c:pt>
                <c:pt idx="3">
                  <c:v>11</c:v>
                </c:pt>
                <c:pt idx="4">
                  <c:v>2</c:v>
                </c:pt>
                <c:pt idx="5">
                  <c:v>1</c:v>
                </c:pt>
              </c:numCache>
              <c:extLst/>
            </c:numRef>
          </c:val>
          <c:extLst>
            <c:ext xmlns:c16="http://schemas.microsoft.com/office/drawing/2014/chart" uri="{C3380CC4-5D6E-409C-BE32-E72D297353CC}">
              <c16:uniqueId val="{0000000C-EE5E-4C44-9CC4-AC5BF072AEC6}"/>
            </c:ext>
          </c:extLst>
        </c:ser>
        <c:dLbls>
          <c:showLegendKey val="0"/>
          <c:showVal val="0"/>
          <c:showCatName val="0"/>
          <c:showSerName val="0"/>
          <c:showPercent val="1"/>
          <c:showBubbleSize val="0"/>
          <c:showLeaderLines val="0"/>
        </c:dLbls>
        <c:firstSliceAng val="129"/>
      </c:pieChart>
      <c:spPr>
        <a:noFill/>
        <a:ln>
          <a:noFill/>
        </a:ln>
        <a:effectLst/>
      </c:spPr>
    </c:plotArea>
    <c:legend>
      <c:legendPos val="r"/>
      <c:layout>
        <c:manualLayout>
          <c:xMode val="edge"/>
          <c:yMode val="edge"/>
          <c:x val="0.81008784234351983"/>
          <c:y val="0.19932763244681936"/>
          <c:w val="4.7676007825834067E-2"/>
          <c:h val="0.5337613771787710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a:ln>
              <a:solidFill>
                <a:sysClr val="windowText" lastClr="000000">
                  <a:lumMod val="25000"/>
                  <a:lumOff val="75000"/>
                </a:sysClr>
              </a:solidFill>
            </a:ln>
          </c:spPr>
          <c:dPt>
            <c:idx val="0"/>
            <c:bubble3D val="0"/>
            <c:spPr>
              <a:solidFill>
                <a:schemeClr val="accent1"/>
              </a:solidFill>
              <a:ln w="19050">
                <a:solidFill>
                  <a:sysClr val="windowText" lastClr="000000">
                    <a:lumMod val="25000"/>
                    <a:lumOff val="75000"/>
                  </a:sysClr>
                </a:solidFill>
              </a:ln>
              <a:effectLst/>
            </c:spPr>
            <c:extLst>
              <c:ext xmlns:c16="http://schemas.microsoft.com/office/drawing/2014/chart" uri="{C3380CC4-5D6E-409C-BE32-E72D297353CC}">
                <c16:uniqueId val="{00000001-12CD-49E8-9740-5FFF5F9B8978}"/>
              </c:ext>
            </c:extLst>
          </c:dPt>
          <c:dPt>
            <c:idx val="1"/>
            <c:bubble3D val="0"/>
            <c:spPr>
              <a:solidFill>
                <a:schemeClr val="accent2"/>
              </a:solidFill>
              <a:ln w="19050">
                <a:solidFill>
                  <a:sysClr val="windowText" lastClr="000000">
                    <a:lumMod val="25000"/>
                    <a:lumOff val="75000"/>
                  </a:sysClr>
                </a:solidFill>
              </a:ln>
              <a:effectLst/>
            </c:spPr>
            <c:extLst>
              <c:ext xmlns:c16="http://schemas.microsoft.com/office/drawing/2014/chart" uri="{C3380CC4-5D6E-409C-BE32-E72D297353CC}">
                <c16:uniqueId val="{00000003-12CD-49E8-9740-5FFF5F9B8978}"/>
              </c:ext>
            </c:extLst>
          </c:dPt>
          <c:dPt>
            <c:idx val="2"/>
            <c:bubble3D val="0"/>
            <c:spPr>
              <a:solidFill>
                <a:schemeClr val="accent3"/>
              </a:solidFill>
              <a:ln w="19050">
                <a:solidFill>
                  <a:sysClr val="windowText" lastClr="000000">
                    <a:lumMod val="25000"/>
                    <a:lumOff val="75000"/>
                  </a:sysClr>
                </a:solidFill>
              </a:ln>
              <a:effectLst/>
            </c:spPr>
            <c:extLst>
              <c:ext xmlns:c16="http://schemas.microsoft.com/office/drawing/2014/chart" uri="{C3380CC4-5D6E-409C-BE32-E72D297353CC}">
                <c16:uniqueId val="{00000005-12CD-49E8-9740-5FFF5F9B8978}"/>
              </c:ext>
            </c:extLst>
          </c:dPt>
          <c:dPt>
            <c:idx val="3"/>
            <c:bubble3D val="0"/>
            <c:spPr>
              <a:solidFill>
                <a:schemeClr val="accent4"/>
              </a:solidFill>
              <a:ln w="19050">
                <a:solidFill>
                  <a:sysClr val="windowText" lastClr="000000">
                    <a:lumMod val="25000"/>
                    <a:lumOff val="75000"/>
                  </a:sysClr>
                </a:solidFill>
              </a:ln>
              <a:effectLst/>
            </c:spPr>
            <c:extLst>
              <c:ext xmlns:c16="http://schemas.microsoft.com/office/drawing/2014/chart" uri="{C3380CC4-5D6E-409C-BE32-E72D297353CC}">
                <c16:uniqueId val="{00000007-12CD-49E8-9740-5FFF5F9B8978}"/>
              </c:ext>
            </c:extLst>
          </c:dPt>
          <c:dLbls>
            <c:dLbl>
              <c:idx val="0"/>
              <c:layout>
                <c:manualLayout>
                  <c:x val="0.11249620867455262"/>
                  <c:y val="-0.15225932342253881"/>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12CD-49E8-9740-5FFF5F9B8978}"/>
                </c:ext>
              </c:extLst>
            </c:dLbl>
            <c:dLbl>
              <c:idx val="1"/>
              <c:layout>
                <c:manualLayout>
                  <c:x val="0.1418612482356903"/>
                  <c:y val="-1.7882375505285826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12CD-49E8-9740-5FFF5F9B8978}"/>
                </c:ext>
              </c:extLst>
            </c:dLbl>
            <c:dLbl>
              <c:idx val="2"/>
              <c:layout>
                <c:manualLayout>
                  <c:x val="0.11535994306444179"/>
                  <c:y val="0.1223376466345201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12CD-49E8-9740-5FFF5F9B8978}"/>
                </c:ext>
              </c:extLst>
            </c:dLbl>
            <c:dLbl>
              <c:idx val="3"/>
              <c:layout>
                <c:manualLayout>
                  <c:x val="-9.402475168310967E-2"/>
                  <c:y val="-2.6476039184538041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2155765561151988"/>
                      <c:h val="0.12886075896589178"/>
                    </c:manualLayout>
                  </c15:layout>
                </c:ext>
                <c:ext xmlns:c16="http://schemas.microsoft.com/office/drawing/2014/chart" uri="{C3380CC4-5D6E-409C-BE32-E72D297353CC}">
                  <c16:uniqueId val="{00000007-12CD-49E8-9740-5FFF5F9B8978}"/>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'Gestational age'!$G$6:$G$9</c:f>
              <c:strCache>
                <c:ptCount val="4"/>
                <c:pt idx="0">
                  <c:v>1 to 10</c:v>
                </c:pt>
                <c:pt idx="1">
                  <c:v>11 to 20</c:v>
                </c:pt>
                <c:pt idx="2">
                  <c:v>21 to 30</c:v>
                </c:pt>
                <c:pt idx="3">
                  <c:v>31 to 40</c:v>
                </c:pt>
              </c:strCache>
            </c:strRef>
          </c:cat>
          <c:val>
            <c:numRef>
              <c:f>'Gestational age'!$H$6:$H$9</c:f>
              <c:numCache>
                <c:formatCode>General</c:formatCode>
                <c:ptCount val="4"/>
                <c:pt idx="0">
                  <c:v>1</c:v>
                </c:pt>
                <c:pt idx="1">
                  <c:v>3</c:v>
                </c:pt>
                <c:pt idx="2">
                  <c:v>8</c:v>
                </c:pt>
                <c:pt idx="3">
                  <c:v>58</c:v>
                </c:pt>
              </c:numCache>
            </c:numRef>
          </c:val>
          <c:extLst>
            <c:ext xmlns:c16="http://schemas.microsoft.com/office/drawing/2014/chart" uri="{C3380CC4-5D6E-409C-BE32-E72D297353CC}">
              <c16:uniqueId val="{00000008-12CD-49E8-9740-5FFF5F9B8978}"/>
            </c:ext>
          </c:extLst>
        </c:ser>
        <c:dLbls>
          <c:showLegendKey val="0"/>
          <c:showVal val="0"/>
          <c:showCatName val="0"/>
          <c:showSerName val="0"/>
          <c:showPercent val="0"/>
          <c:showBubbleSize val="0"/>
          <c:showLeaderLines val="0"/>
        </c:dLbls>
        <c:firstSliceAng val="65"/>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err="1"/>
              <a:t>Misscarriages</a:t>
            </a:r>
            <a:endParaRPr lang="en-US" dirty="0"/>
          </a:p>
          <a:p>
            <a:pPr>
              <a:defRPr/>
            </a:pPr>
            <a:endParaRPr lang="en-US" dirty="0"/>
          </a:p>
        </c:rich>
      </c:tx>
      <c:layout>
        <c:manualLayout>
          <c:xMode val="edge"/>
          <c:yMode val="edge"/>
          <c:x val="0.39272222222222219"/>
          <c:y val="6.018518518518518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0780937143848477E-2"/>
          <c:y val="0.22024634318023739"/>
          <c:w val="0.6761935970430839"/>
          <c:h val="0.77975365681976261"/>
        </c:manualLayout>
      </c:layout>
      <c:pieChart>
        <c:varyColors val="1"/>
        <c:ser>
          <c:idx val="0"/>
          <c:order val="0"/>
          <c:tx>
            <c:strRef>
              <c:f>Misscarriages!$H$7</c:f>
              <c:strCache>
                <c:ptCount val="1"/>
                <c:pt idx="0">
                  <c:v>Count</c:v>
                </c:pt>
              </c:strCache>
            </c:strRef>
          </c:tx>
          <c:explosion val="3"/>
          <c:dPt>
            <c:idx val="0"/>
            <c:bubble3D val="0"/>
            <c:explosion val="0"/>
            <c:spPr>
              <a:solidFill>
                <a:schemeClr val="accent1"/>
              </a:solidFill>
              <a:ln w="19050">
                <a:solidFill>
                  <a:schemeClr val="lt1"/>
                </a:solidFill>
              </a:ln>
              <a:effectLst/>
            </c:spPr>
            <c:extLst>
              <c:ext xmlns:c16="http://schemas.microsoft.com/office/drawing/2014/chart" uri="{C3380CC4-5D6E-409C-BE32-E72D297353CC}">
                <c16:uniqueId val="{00000001-E86B-4485-8B8F-AF65F11C1EDD}"/>
              </c:ext>
            </c:extLst>
          </c:dPt>
          <c:dPt>
            <c:idx val="1"/>
            <c:bubble3D val="0"/>
            <c:explosion val="0"/>
            <c:spPr>
              <a:solidFill>
                <a:schemeClr val="accent2"/>
              </a:solidFill>
              <a:ln w="19050">
                <a:solidFill>
                  <a:schemeClr val="lt1"/>
                </a:solidFill>
              </a:ln>
              <a:effectLst/>
            </c:spPr>
            <c:extLst>
              <c:ext xmlns:c16="http://schemas.microsoft.com/office/drawing/2014/chart" uri="{C3380CC4-5D6E-409C-BE32-E72D297353CC}">
                <c16:uniqueId val="{00000003-E86B-4485-8B8F-AF65F11C1EDD}"/>
              </c:ext>
            </c:extLst>
          </c:dPt>
          <c:dLbls>
            <c:dLbl>
              <c:idx val="0"/>
              <c:layout>
                <c:manualLayout>
                  <c:x val="-6.0090066429414144E-3"/>
                  <c:y val="0.14968742363131643"/>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E86B-4485-8B8F-AF65F11C1EDD}"/>
                </c:ext>
              </c:extLst>
            </c:dLbl>
            <c:dLbl>
              <c:idx val="1"/>
              <c:layout>
                <c:manualLayout>
                  <c:x val="-5.690871841566128E-2"/>
                  <c:y val="1.9041574103459219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E86B-4485-8B8F-AF65F11C1EDD}"/>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Misscarriages!$G$8:$G$9</c:f>
              <c:strCache>
                <c:ptCount val="2"/>
                <c:pt idx="0">
                  <c:v>NO</c:v>
                </c:pt>
                <c:pt idx="1">
                  <c:v>YES</c:v>
                </c:pt>
              </c:strCache>
            </c:strRef>
          </c:cat>
          <c:val>
            <c:numRef>
              <c:f>Misscarriages!$H$8:$H$9</c:f>
              <c:numCache>
                <c:formatCode>General</c:formatCode>
                <c:ptCount val="2"/>
                <c:pt idx="0">
                  <c:v>47</c:v>
                </c:pt>
                <c:pt idx="1">
                  <c:v>25</c:v>
                </c:pt>
              </c:numCache>
            </c:numRef>
          </c:val>
          <c:extLst>
            <c:ext xmlns:c16="http://schemas.microsoft.com/office/drawing/2014/chart" uri="{C3380CC4-5D6E-409C-BE32-E72D297353CC}">
              <c16:uniqueId val="{00000004-E86B-4485-8B8F-AF65F11C1EDD}"/>
            </c:ext>
          </c:extLst>
        </c:ser>
        <c:dLbls>
          <c:showLegendKey val="0"/>
          <c:showVal val="0"/>
          <c:showCatName val="0"/>
          <c:showSerName val="0"/>
          <c:showPercent val="0"/>
          <c:showBubbleSize val="0"/>
          <c:showLeaderLines val="0"/>
        </c:dLbls>
        <c:firstSliceAng val="0"/>
      </c:pieChart>
      <c:spPr>
        <a:noFill/>
        <a:ln>
          <a:noFill/>
        </a:ln>
        <a:effectLst/>
      </c:spPr>
    </c:plotArea>
    <c:legend>
      <c:legendPos val="b"/>
      <c:layout>
        <c:manualLayout>
          <c:xMode val="edge"/>
          <c:yMode val="edge"/>
          <c:x val="0.84677960710989886"/>
          <c:y val="0.28444178017098232"/>
          <c:w val="8.6751464362559524E-2"/>
          <c:h val="0.3760165259220114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Mode Of Delivery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612180815589938"/>
          <c:y val="0.18817410618086602"/>
          <c:w val="0.34569149296338353"/>
          <c:h val="0.65259693206545777"/>
        </c:manualLayout>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BE9-40C9-8ADB-92057347F36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BE9-40C9-8ADB-92057347F36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BE9-40C9-8ADB-92057347F36F}"/>
              </c:ext>
            </c:extLst>
          </c:dPt>
          <c:dPt>
            <c:idx val="3"/>
            <c:bubble3D val="0"/>
            <c:spPr>
              <a:solidFill>
                <a:sysClr val="window" lastClr="FFFFFF">
                  <a:lumMod val="65000"/>
                </a:sysClr>
              </a:solidFill>
              <a:ln w="19050">
                <a:solidFill>
                  <a:schemeClr val="lt1"/>
                </a:solidFill>
              </a:ln>
              <a:effectLst/>
            </c:spPr>
            <c:extLst>
              <c:ext xmlns:c16="http://schemas.microsoft.com/office/drawing/2014/chart" uri="{C3380CC4-5D6E-409C-BE32-E72D297353CC}">
                <c16:uniqueId val="{00000007-3BE9-40C9-8ADB-92057347F36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BE9-40C9-8ADB-92057347F36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3BE9-40C9-8ADB-92057347F36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3BE9-40C9-8ADB-92057347F36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3BE9-40C9-8ADB-92057347F36F}"/>
              </c:ext>
            </c:extLst>
          </c:dPt>
          <c:dLbls>
            <c:dLbl>
              <c:idx val="0"/>
              <c:layout>
                <c:manualLayout>
                  <c:x val="0.14353380221042045"/>
                  <c:y val="-4.1030316845224526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3BE9-40C9-8ADB-92057347F36F}"/>
                </c:ext>
              </c:extLst>
            </c:dLbl>
            <c:dLbl>
              <c:idx val="1"/>
              <c:layout>
                <c:manualLayout>
                  <c:x val="0.14927515429883728"/>
                  <c:y val="-5.9266013220879869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3BE9-40C9-8ADB-92057347F36F}"/>
                </c:ext>
              </c:extLst>
            </c:dLbl>
            <c:dLbl>
              <c:idx val="2"/>
              <c:layout>
                <c:manualLayout>
                  <c:x val="0.35596382948184296"/>
                  <c:y val="1.8235696375655346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3BE9-40C9-8ADB-92057347F36F}"/>
                </c:ext>
              </c:extLst>
            </c:dLbl>
            <c:dLbl>
              <c:idx val="3"/>
              <c:delete val="1"/>
              <c:extLst>
                <c:ext xmlns:c15="http://schemas.microsoft.com/office/drawing/2012/chart" uri="{CE6537A1-D6FC-4f65-9D91-7224C49458BB}"/>
                <c:ext xmlns:c16="http://schemas.microsoft.com/office/drawing/2014/chart" uri="{C3380CC4-5D6E-409C-BE32-E72D297353CC}">
                  <c16:uniqueId val="{00000007-3BE9-40C9-8ADB-92057347F36F}"/>
                </c:ext>
              </c:extLst>
            </c:dLbl>
            <c:dLbl>
              <c:idx val="4"/>
              <c:layout>
                <c:manualLayout>
                  <c:x val="-0.16075785847567103"/>
                  <c:y val="7.7927089521833387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3BE9-40C9-8ADB-92057347F36F}"/>
                </c:ext>
              </c:extLst>
            </c:dLbl>
            <c:dLbl>
              <c:idx val="5"/>
              <c:layout>
                <c:manualLayout>
                  <c:x val="-0.17474211948567431"/>
                  <c:y val="-4.0652321012870925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B-3BE9-40C9-8ADB-92057347F36F}"/>
                </c:ext>
              </c:extLst>
            </c:dLbl>
            <c:dLbl>
              <c:idx val="6"/>
              <c:layout>
                <c:manualLayout>
                  <c:x val="-0.13839800454109305"/>
                  <c:y val="-9.1178481878276721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D-3BE9-40C9-8ADB-92057347F36F}"/>
                </c:ext>
              </c:extLst>
            </c:dLbl>
            <c:dLbl>
              <c:idx val="7"/>
              <c:layout>
                <c:manualLayout>
                  <c:x val="0.18085259078512989"/>
                  <c:y val="3.6471392751310672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F-3BE9-40C9-8ADB-92057347F36F}"/>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'Mode Of Delivery'!$G$14:$G$21</c:f>
              <c:strCache>
                <c:ptCount val="8"/>
                <c:pt idx="0">
                  <c:v>CRIMINAL ABORTION</c:v>
                </c:pt>
                <c:pt idx="1">
                  <c:v>CS ELECTIVE</c:v>
                </c:pt>
                <c:pt idx="2">
                  <c:v>CS EMERGANCY</c:v>
                </c:pt>
                <c:pt idx="3">
                  <c:v>CS EMERGENCY</c:v>
                </c:pt>
                <c:pt idx="4">
                  <c:v>MISCARRAGE</c:v>
                </c:pt>
                <c:pt idx="5">
                  <c:v>MTP</c:v>
                </c:pt>
                <c:pt idx="6">
                  <c:v>VAGINAL ASSISTED</c:v>
                </c:pt>
                <c:pt idx="7">
                  <c:v>VAGINAL NORMAL</c:v>
                </c:pt>
              </c:strCache>
            </c:strRef>
          </c:cat>
          <c:val>
            <c:numRef>
              <c:f>'Mode Of Delivery'!$H$14:$H$21</c:f>
              <c:numCache>
                <c:formatCode>General</c:formatCode>
                <c:ptCount val="8"/>
                <c:pt idx="0">
                  <c:v>1</c:v>
                </c:pt>
                <c:pt idx="1">
                  <c:v>12</c:v>
                </c:pt>
                <c:pt idx="2">
                  <c:v>21</c:v>
                </c:pt>
                <c:pt idx="3">
                  <c:v>1</c:v>
                </c:pt>
                <c:pt idx="4">
                  <c:v>1</c:v>
                </c:pt>
                <c:pt idx="5">
                  <c:v>1</c:v>
                </c:pt>
                <c:pt idx="6">
                  <c:v>7</c:v>
                </c:pt>
                <c:pt idx="7">
                  <c:v>28</c:v>
                </c:pt>
              </c:numCache>
            </c:numRef>
          </c:val>
          <c:extLst>
            <c:ext xmlns:c16="http://schemas.microsoft.com/office/drawing/2014/chart" uri="{C3380CC4-5D6E-409C-BE32-E72D297353CC}">
              <c16:uniqueId val="{00000010-3BE9-40C9-8ADB-92057347F36F}"/>
            </c:ext>
          </c:extLst>
        </c:ser>
        <c:dLbls>
          <c:showLegendKey val="0"/>
          <c:showVal val="0"/>
          <c:showCatName val="0"/>
          <c:showSerName val="0"/>
          <c:showPercent val="0"/>
          <c:showBubbleSize val="0"/>
          <c:showLeaderLines val="0"/>
        </c:dLbls>
        <c:firstSliceAng val="87"/>
      </c:pieChart>
      <c:spPr>
        <a:noFill/>
        <a:ln>
          <a:noFill/>
        </a:ln>
        <a:effectLst/>
      </c:spPr>
    </c:plotArea>
    <c:legend>
      <c:legendPos val="r"/>
      <c:legendEntry>
        <c:idx val="3"/>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Ante-Partum care</a:t>
            </a:r>
          </a:p>
          <a:p>
            <a:pPr>
              <a:defRPr/>
            </a:pP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3144784163593246"/>
          <c:y val="0.24323829216804715"/>
          <c:w val="0.35081935051517094"/>
          <c:h val="0.75216859749745457"/>
        </c:manualLayout>
      </c:layout>
      <c:pieChart>
        <c:varyColors val="1"/>
        <c:ser>
          <c:idx val="0"/>
          <c:order val="0"/>
          <c:explosion val="7"/>
          <c:dPt>
            <c:idx val="0"/>
            <c:bubble3D val="0"/>
            <c:explosion val="0"/>
            <c:spPr>
              <a:solidFill>
                <a:schemeClr val="accent1"/>
              </a:solidFill>
              <a:ln w="19050">
                <a:solidFill>
                  <a:schemeClr val="lt1"/>
                </a:solidFill>
              </a:ln>
              <a:effectLst/>
            </c:spPr>
            <c:extLst>
              <c:ext xmlns:c16="http://schemas.microsoft.com/office/drawing/2014/chart" uri="{C3380CC4-5D6E-409C-BE32-E72D297353CC}">
                <c16:uniqueId val="{00000001-C5D7-4EAE-B999-6DAB4F09687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5D7-4EAE-B999-6DAB4F096874}"/>
              </c:ext>
            </c:extLst>
          </c:dPt>
          <c:dLbls>
            <c:dLbl>
              <c:idx val="0"/>
              <c:layout>
                <c:manualLayout>
                  <c:x val="4.7234796299940957E-2"/>
                  <c:y val="4.992511233150183E-3"/>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C5D7-4EAE-B999-6DAB4F096874}"/>
                </c:ext>
              </c:extLst>
            </c:dLbl>
            <c:dLbl>
              <c:idx val="1"/>
              <c:layout>
                <c:manualLayout>
                  <c:x val="-6.2979728399921289E-2"/>
                  <c:y val="0"/>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C5D7-4EAE-B999-6DAB4F096874}"/>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'Anti partum care'!$D$8:$D$9</c:f>
              <c:strCache>
                <c:ptCount val="2"/>
                <c:pt idx="0">
                  <c:v>NO</c:v>
                </c:pt>
                <c:pt idx="1">
                  <c:v>YES</c:v>
                </c:pt>
              </c:strCache>
            </c:strRef>
          </c:cat>
          <c:val>
            <c:numRef>
              <c:f>'Anti partum care'!$E$8:$E$9</c:f>
              <c:numCache>
                <c:formatCode>General</c:formatCode>
                <c:ptCount val="2"/>
                <c:pt idx="0">
                  <c:v>15</c:v>
                </c:pt>
                <c:pt idx="1">
                  <c:v>57</c:v>
                </c:pt>
              </c:numCache>
            </c:numRef>
          </c:val>
          <c:extLst>
            <c:ext xmlns:c16="http://schemas.microsoft.com/office/drawing/2014/chart" uri="{C3380CC4-5D6E-409C-BE32-E72D297353CC}">
              <c16:uniqueId val="{00000004-C5D7-4EAE-B999-6DAB4F096874}"/>
            </c:ext>
          </c:extLst>
        </c:ser>
        <c:dLbls>
          <c:showLegendKey val="0"/>
          <c:showVal val="0"/>
          <c:showCatName val="0"/>
          <c:showSerName val="0"/>
          <c:showPercent val="0"/>
          <c:showBubbleSize val="0"/>
          <c:showLeaderLines val="0"/>
        </c:dLbls>
        <c:firstSliceAng val="50"/>
      </c:pieChart>
      <c:spPr>
        <a:noFill/>
        <a:ln>
          <a:noFill/>
        </a:ln>
        <a:effectLst/>
      </c:spPr>
    </c:plotArea>
    <c:legend>
      <c:legendPos val="b"/>
      <c:layout>
        <c:manualLayout>
          <c:xMode val="edge"/>
          <c:yMode val="edge"/>
          <c:x val="0.77864584178956586"/>
          <c:y val="0.21780832123355212"/>
          <c:w val="9.3956837302427654E-2"/>
          <c:h val="0.6783580534709745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A5A381-327C-440F-A106-9D3C209642B6}"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IN"/>
        </a:p>
      </dgm:t>
    </dgm:pt>
    <dgm:pt modelId="{75213916-151A-4139-9F43-44FF0F501E5B}">
      <dgm:prSet phldrT="[Text]">
        <dgm:style>
          <a:lnRef idx="2">
            <a:schemeClr val="dk1"/>
          </a:lnRef>
          <a:fillRef idx="1">
            <a:schemeClr val="lt1"/>
          </a:fillRef>
          <a:effectRef idx="0">
            <a:schemeClr val="dk1"/>
          </a:effectRef>
          <a:fontRef idx="minor">
            <a:schemeClr val="dk1"/>
          </a:fontRef>
        </dgm:style>
      </dgm:prSet>
      <dgm:spPr>
        <a:ln/>
      </dgm:spPr>
      <dgm:t>
        <a:bodyPr/>
        <a:lstStyle/>
        <a:p>
          <a:r>
            <a:rPr lang="en-IN" b="0" cap="none" spc="0" dirty="0">
              <a:ln w="0"/>
              <a:solidFill>
                <a:schemeClr val="tx1"/>
              </a:solidFill>
              <a:effectLst>
                <a:outerShdw blurRad="38100" dist="19050" dir="2700000" algn="tl" rotWithShape="0">
                  <a:schemeClr val="dk1">
                    <a:alpha val="40000"/>
                  </a:schemeClr>
                </a:outerShdw>
              </a:effectLst>
            </a:rPr>
            <a:t>IDEATION</a:t>
          </a:r>
        </a:p>
      </dgm:t>
    </dgm:pt>
    <dgm:pt modelId="{54E2DC0A-3A0A-4F1E-A0ED-E91DBC0EBDA8}" type="parTrans" cxnId="{2883824B-1D4B-40FE-BF85-F533397FA436}">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0421FBDD-CBA4-482B-9E9B-7A094F75B80B}" type="sibTrans" cxnId="{2883824B-1D4B-40FE-BF85-F533397FA436}">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5C75DE4C-2A1F-4383-8041-9F345D991BE0}">
      <dgm:prSet phldrT="[Tex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LITERATURE REVIEW</a:t>
          </a:r>
          <a:endParaRPr lang="en-IN" b="0" cap="none" spc="0" dirty="0">
            <a:ln w="0"/>
            <a:solidFill>
              <a:schemeClr val="tx1"/>
            </a:solidFill>
            <a:effectLst>
              <a:outerShdw blurRad="38100" dist="19050" dir="2700000" algn="tl" rotWithShape="0">
                <a:schemeClr val="dk1">
                  <a:alpha val="40000"/>
                </a:schemeClr>
              </a:outerShdw>
            </a:effectLst>
          </a:endParaRPr>
        </a:p>
      </dgm:t>
    </dgm:pt>
    <dgm:pt modelId="{32CD4F98-5B15-4495-8CC6-090ACF25E2EF}" type="parTrans" cxnId="{D1E7134F-A5BE-4252-AD55-A84227EE95B0}">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39915E42-32E6-4D12-8F1A-2CE35F465A19}" type="sibTrans" cxnId="{D1E7134F-A5BE-4252-AD55-A84227EE95B0}">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6927A03F-EF5D-4C85-99CD-0AB7287BC22D}">
      <dgm:prSet phldrT="[Text]">
        <dgm:style>
          <a:lnRef idx="2">
            <a:schemeClr val="dk1"/>
          </a:lnRef>
          <a:fillRef idx="1">
            <a:schemeClr val="lt1"/>
          </a:fillRef>
          <a:effectRef idx="0">
            <a:schemeClr val="dk1"/>
          </a:effectRef>
          <a:fontRef idx="minor">
            <a:schemeClr val="dk1"/>
          </a:fontRef>
        </dgm:style>
      </dgm:prSet>
      <dgm:spPr>
        <a:ln/>
      </dgm:spPr>
      <dgm:t>
        <a:bodyPr/>
        <a:lstStyle/>
        <a:p>
          <a:r>
            <a:rPr lang="en-IN" b="0" cap="none" spc="0" dirty="0">
              <a:ln w="0"/>
              <a:solidFill>
                <a:schemeClr val="tx1"/>
              </a:solidFill>
              <a:effectLst>
                <a:outerShdw blurRad="38100" dist="19050" dir="2700000" algn="tl" rotWithShape="0">
                  <a:schemeClr val="dk1">
                    <a:alpha val="40000"/>
                  </a:schemeClr>
                </a:outerShdw>
              </a:effectLst>
            </a:rPr>
            <a:t>PROTOCOL SUBMITION</a:t>
          </a:r>
        </a:p>
      </dgm:t>
    </dgm:pt>
    <dgm:pt modelId="{309FB165-8583-4701-8B9A-411190A71CFE}" type="parTrans" cxnId="{221F5E42-FF1A-40FF-9E4E-B136C90B3544}">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54835107-7AF7-4074-8C10-1E78C8E3D3B8}" type="sibTrans" cxnId="{221F5E42-FF1A-40FF-9E4E-B136C90B3544}">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17F37515-B172-4E71-8998-63BD6B9BD98D}">
      <dgm:prSet phldrT="[Text]">
        <dgm:style>
          <a:lnRef idx="2">
            <a:schemeClr val="dk1"/>
          </a:lnRef>
          <a:fillRef idx="1">
            <a:schemeClr val="lt1"/>
          </a:fillRef>
          <a:effectRef idx="0">
            <a:schemeClr val="dk1"/>
          </a:effectRef>
          <a:fontRef idx="minor">
            <a:schemeClr val="dk1"/>
          </a:fontRef>
        </dgm:style>
      </dgm:prSet>
      <dgm:spPr>
        <a:ln/>
      </dgm:spPr>
      <dgm:t>
        <a:bodyPr/>
        <a:lstStyle/>
        <a:p>
          <a:r>
            <a:rPr lang="en-IN" b="0" cap="none" spc="0" dirty="0">
              <a:ln w="0"/>
              <a:solidFill>
                <a:schemeClr val="tx1"/>
              </a:solidFill>
              <a:effectLst>
                <a:outerShdw blurRad="38100" dist="19050" dir="2700000" algn="tl" rotWithShape="0">
                  <a:schemeClr val="dk1">
                    <a:alpha val="40000"/>
                  </a:schemeClr>
                </a:outerShdw>
              </a:effectLst>
            </a:rPr>
            <a:t>APPROVAL FROM IEC</a:t>
          </a:r>
        </a:p>
      </dgm:t>
    </dgm:pt>
    <dgm:pt modelId="{C8116A7B-9909-42C3-BE09-3D1CB5014EE4}" type="parTrans" cxnId="{8E917291-7E4E-47CD-96EE-769E84E09273}">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373C1082-F4A7-4701-893A-105788BD5E62}" type="sibTrans" cxnId="{8E917291-7E4E-47CD-96EE-769E84E09273}">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0C9A3934-9E97-430B-AAB9-D62682B9B78D}">
      <dgm:prSet phldrT="[Tex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ENROLLMENT OF PATIENT</a:t>
          </a:r>
          <a:endParaRPr lang="en-IN" b="0" cap="none" spc="0" dirty="0">
            <a:ln w="0"/>
            <a:solidFill>
              <a:schemeClr val="tx1"/>
            </a:solidFill>
            <a:effectLst>
              <a:outerShdw blurRad="38100" dist="19050" dir="2700000" algn="tl" rotWithShape="0">
                <a:schemeClr val="dk1">
                  <a:alpha val="40000"/>
                </a:schemeClr>
              </a:outerShdw>
            </a:effectLst>
          </a:endParaRPr>
        </a:p>
      </dgm:t>
    </dgm:pt>
    <dgm:pt modelId="{D16E86DF-689F-42DC-A929-34ECA249452C}" type="parTrans" cxnId="{99567C92-4158-4CAA-B6ED-771B2CAB414E}">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2E7A7ED6-1DD6-46E8-AECB-4989BFBB4716}" type="sibTrans" cxnId="{99567C92-4158-4CAA-B6ED-771B2CAB414E}">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ECC44415-B3A5-41C0-83D2-D6E96AE04E1C}">
      <dgm:prSet phldrT="[Tex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DATA COLLECTION BY USING CASE</a:t>
          </a:r>
          <a:endParaRPr lang="en-IN" b="0" cap="none" spc="0" dirty="0">
            <a:ln w="0"/>
            <a:solidFill>
              <a:schemeClr val="tx1"/>
            </a:solidFill>
            <a:effectLst>
              <a:outerShdw blurRad="38100" dist="19050" dir="2700000" algn="tl" rotWithShape="0">
                <a:schemeClr val="dk1">
                  <a:alpha val="40000"/>
                </a:schemeClr>
              </a:outerShdw>
            </a:effectLst>
          </a:endParaRPr>
        </a:p>
      </dgm:t>
    </dgm:pt>
    <dgm:pt modelId="{754882C2-AD39-43D4-A771-B302E71563A0}" type="parTrans" cxnId="{7EA22036-1758-4A13-B4CC-311D0E5C81CC}">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4B8B2183-45F3-44EB-B74C-C4ECC7B8903F}" type="sibTrans" cxnId="{7EA22036-1758-4A13-B4CC-311D0E5C81CC}">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E45A8603-E77A-4F73-AC0A-DCC099881378}">
      <dgm:prSet phldrT="[Tex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EVALUATION OF CASE REPORT FORM</a:t>
          </a:r>
          <a:endParaRPr lang="en-IN" b="0" cap="none" spc="0" dirty="0">
            <a:ln w="0"/>
            <a:solidFill>
              <a:schemeClr val="tx1"/>
            </a:solidFill>
            <a:effectLst>
              <a:outerShdw blurRad="38100" dist="19050" dir="2700000" algn="tl" rotWithShape="0">
                <a:schemeClr val="dk1">
                  <a:alpha val="40000"/>
                </a:schemeClr>
              </a:outerShdw>
            </a:effectLst>
          </a:endParaRPr>
        </a:p>
      </dgm:t>
    </dgm:pt>
    <dgm:pt modelId="{2BE8A151-3EB5-47BB-929E-C55CC9CB31AE}" type="parTrans" cxnId="{6F1F0FD0-FDE9-413F-A69C-C6C1F2852BBC}">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B1F09F48-090F-419C-B566-4BC111F07F62}" type="sibTrans" cxnId="{6F1F0FD0-FDE9-413F-A69C-C6C1F2852BBC}">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B3771EE0-5E1F-4A28-A7C3-1BF0CFD11C6F}">
      <dgm:prSe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REPORT FORM</a:t>
          </a:r>
        </a:p>
      </dgm:t>
    </dgm:pt>
    <dgm:pt modelId="{0E12B24E-0C26-43C7-8AFC-DB36FDE86786}" type="parTrans" cxnId="{A235FF39-DD96-4317-A895-CBD0AADD5924}">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3FF31084-7E7D-47AF-B938-716A517FD92E}" type="sibTrans" cxnId="{A235FF39-DD96-4317-A895-CBD0AADD5924}">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B8B290D8-D6FD-4C7C-A287-73CA2AE14096}">
      <dgm:prSet phldrT="[Text]">
        <dgm:style>
          <a:lnRef idx="2">
            <a:schemeClr val="dk1"/>
          </a:lnRef>
          <a:fillRef idx="1">
            <a:schemeClr val="lt1"/>
          </a:fillRef>
          <a:effectRef idx="0">
            <a:schemeClr val="dk1"/>
          </a:effectRef>
          <a:fontRef idx="minor">
            <a:schemeClr val="dk1"/>
          </a:fontRef>
        </dgm:style>
      </dgm:prSet>
      <dgm:spPr>
        <a:ln/>
      </dgm:spPr>
      <dgm:t>
        <a:bodyPr/>
        <a:lstStyle/>
        <a:p>
          <a:r>
            <a:rPr lang="en-US" b="0" cap="none" spc="0" dirty="0">
              <a:ln w="0"/>
              <a:solidFill>
                <a:schemeClr val="tx1"/>
              </a:solidFill>
              <a:effectLst>
                <a:outerShdw blurRad="38100" dist="19050" dir="2700000" algn="tl" rotWithShape="0">
                  <a:schemeClr val="dk1">
                    <a:alpha val="40000"/>
                  </a:schemeClr>
                </a:outerShdw>
              </a:effectLst>
            </a:rPr>
            <a:t>ANALYSIS USING APPROPRIATE BIOSTATISTICAL TOOLS</a:t>
          </a:r>
          <a:endParaRPr lang="en-IN" b="0" cap="none" spc="0" dirty="0">
            <a:ln w="0"/>
            <a:solidFill>
              <a:schemeClr val="tx1"/>
            </a:solidFill>
            <a:effectLst>
              <a:outerShdw blurRad="38100" dist="19050" dir="2700000" algn="tl" rotWithShape="0">
                <a:schemeClr val="dk1">
                  <a:alpha val="40000"/>
                </a:schemeClr>
              </a:outerShdw>
            </a:effectLst>
          </a:endParaRPr>
        </a:p>
      </dgm:t>
    </dgm:pt>
    <dgm:pt modelId="{D2323B72-39B5-4913-A025-087513AB1D0F}" type="parTrans" cxnId="{9850BE2D-58CC-4B0C-A4F7-A384956EB490}">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3BF6DAB6-4A2C-4FBE-805B-B1D85D1D00CB}" type="sibTrans" cxnId="{9850BE2D-58CC-4B0C-A4F7-A384956EB490}">
      <dgm:prSet/>
      <dgm:spPr/>
      <dgm:t>
        <a:bodyPr/>
        <a:lstStyle/>
        <a:p>
          <a:endParaRPr lang="en-IN" b="0" cap="none" spc="0">
            <a:ln w="0"/>
            <a:solidFill>
              <a:schemeClr val="tx1"/>
            </a:solidFill>
            <a:effectLst>
              <a:outerShdw blurRad="38100" dist="19050" dir="2700000" algn="tl" rotWithShape="0">
                <a:schemeClr val="dk1">
                  <a:alpha val="40000"/>
                </a:schemeClr>
              </a:outerShdw>
            </a:effectLst>
          </a:endParaRPr>
        </a:p>
      </dgm:t>
    </dgm:pt>
    <dgm:pt modelId="{B695C842-84D2-475D-92A3-36475A799839}" type="pres">
      <dgm:prSet presAssocID="{9CA5A381-327C-440F-A106-9D3C209642B6}" presName="Name0" presStyleCnt="0">
        <dgm:presLayoutVars>
          <dgm:dir/>
          <dgm:animLvl val="lvl"/>
          <dgm:resizeHandles val="exact"/>
        </dgm:presLayoutVars>
      </dgm:prSet>
      <dgm:spPr/>
    </dgm:pt>
    <dgm:pt modelId="{EE6D92F8-8D4C-4072-9E2E-0973252A51EB}" type="pres">
      <dgm:prSet presAssocID="{B8B290D8-D6FD-4C7C-A287-73CA2AE14096}" presName="boxAndChildren" presStyleCnt="0"/>
      <dgm:spPr/>
    </dgm:pt>
    <dgm:pt modelId="{5F2F7648-EDA6-45D4-9F84-F7663F73C7F9}" type="pres">
      <dgm:prSet presAssocID="{B8B290D8-D6FD-4C7C-A287-73CA2AE14096}" presName="parentTextBox" presStyleLbl="node1" presStyleIdx="0" presStyleCnt="9"/>
      <dgm:spPr/>
    </dgm:pt>
    <dgm:pt modelId="{60CA3EC7-E2F8-43CB-96ED-0052E041C403}" type="pres">
      <dgm:prSet presAssocID="{B1F09F48-090F-419C-B566-4BC111F07F62}" presName="sp" presStyleCnt="0"/>
      <dgm:spPr/>
    </dgm:pt>
    <dgm:pt modelId="{51C51CEE-9301-4706-B17B-E8A270A40749}" type="pres">
      <dgm:prSet presAssocID="{E45A8603-E77A-4F73-AC0A-DCC099881378}" presName="arrowAndChildren" presStyleCnt="0"/>
      <dgm:spPr/>
    </dgm:pt>
    <dgm:pt modelId="{6F481842-4900-4489-9418-1B8872F49D49}" type="pres">
      <dgm:prSet presAssocID="{E45A8603-E77A-4F73-AC0A-DCC099881378}" presName="parentTextArrow" presStyleLbl="node1" presStyleIdx="1" presStyleCnt="9"/>
      <dgm:spPr/>
    </dgm:pt>
    <dgm:pt modelId="{2D93E3C9-438D-484D-9E5E-E4359D6AF1F4}" type="pres">
      <dgm:prSet presAssocID="{3FF31084-7E7D-47AF-B938-716A517FD92E}" presName="sp" presStyleCnt="0"/>
      <dgm:spPr/>
    </dgm:pt>
    <dgm:pt modelId="{ADC7B1BB-32A1-45DC-BB26-C791678DF8A5}" type="pres">
      <dgm:prSet presAssocID="{B3771EE0-5E1F-4A28-A7C3-1BF0CFD11C6F}" presName="arrowAndChildren" presStyleCnt="0"/>
      <dgm:spPr/>
    </dgm:pt>
    <dgm:pt modelId="{AA8D7BFD-3C67-4677-AA07-A4FC9781D2EF}" type="pres">
      <dgm:prSet presAssocID="{B3771EE0-5E1F-4A28-A7C3-1BF0CFD11C6F}" presName="parentTextArrow" presStyleLbl="node1" presStyleIdx="2" presStyleCnt="9"/>
      <dgm:spPr/>
    </dgm:pt>
    <dgm:pt modelId="{195A6482-C657-416E-97EE-0298426F281B}" type="pres">
      <dgm:prSet presAssocID="{4B8B2183-45F3-44EB-B74C-C4ECC7B8903F}" presName="sp" presStyleCnt="0"/>
      <dgm:spPr/>
    </dgm:pt>
    <dgm:pt modelId="{5A076BF9-33A2-4070-8F7D-5A36D1DBBF2E}" type="pres">
      <dgm:prSet presAssocID="{ECC44415-B3A5-41C0-83D2-D6E96AE04E1C}" presName="arrowAndChildren" presStyleCnt="0"/>
      <dgm:spPr/>
    </dgm:pt>
    <dgm:pt modelId="{6D968B18-247B-4027-9172-CE3D8872EF89}" type="pres">
      <dgm:prSet presAssocID="{ECC44415-B3A5-41C0-83D2-D6E96AE04E1C}" presName="parentTextArrow" presStyleLbl="node1" presStyleIdx="3" presStyleCnt="9" custLinFactNeighborX="138"/>
      <dgm:spPr/>
    </dgm:pt>
    <dgm:pt modelId="{E36692E6-3268-44CD-B35A-4E489134A775}" type="pres">
      <dgm:prSet presAssocID="{2E7A7ED6-1DD6-46E8-AECB-4989BFBB4716}" presName="sp" presStyleCnt="0"/>
      <dgm:spPr/>
    </dgm:pt>
    <dgm:pt modelId="{F3BD9380-12FD-466C-88CB-11143A0E5F3E}" type="pres">
      <dgm:prSet presAssocID="{0C9A3934-9E97-430B-AAB9-D62682B9B78D}" presName="arrowAndChildren" presStyleCnt="0"/>
      <dgm:spPr/>
    </dgm:pt>
    <dgm:pt modelId="{D19041C5-D5C1-40FB-8673-6F7F8BB215C8}" type="pres">
      <dgm:prSet presAssocID="{0C9A3934-9E97-430B-AAB9-D62682B9B78D}" presName="parentTextArrow" presStyleLbl="node1" presStyleIdx="4" presStyleCnt="9"/>
      <dgm:spPr/>
    </dgm:pt>
    <dgm:pt modelId="{FE840D5E-BE07-495A-B2C9-511789AE68CE}" type="pres">
      <dgm:prSet presAssocID="{373C1082-F4A7-4701-893A-105788BD5E62}" presName="sp" presStyleCnt="0"/>
      <dgm:spPr/>
    </dgm:pt>
    <dgm:pt modelId="{29FD249E-1547-4763-8DBB-04805D333DD9}" type="pres">
      <dgm:prSet presAssocID="{17F37515-B172-4E71-8998-63BD6B9BD98D}" presName="arrowAndChildren" presStyleCnt="0"/>
      <dgm:spPr/>
    </dgm:pt>
    <dgm:pt modelId="{5970B524-C382-4CAF-891A-18217F082943}" type="pres">
      <dgm:prSet presAssocID="{17F37515-B172-4E71-8998-63BD6B9BD98D}" presName="parentTextArrow" presStyleLbl="node1" presStyleIdx="5" presStyleCnt="9"/>
      <dgm:spPr/>
    </dgm:pt>
    <dgm:pt modelId="{C9CC9A27-5976-4881-A27E-E9ADCD6CBD23}" type="pres">
      <dgm:prSet presAssocID="{54835107-7AF7-4074-8C10-1E78C8E3D3B8}" presName="sp" presStyleCnt="0"/>
      <dgm:spPr/>
    </dgm:pt>
    <dgm:pt modelId="{2C6B6131-A42C-4BCA-B69E-325F8F267E9D}" type="pres">
      <dgm:prSet presAssocID="{6927A03F-EF5D-4C85-99CD-0AB7287BC22D}" presName="arrowAndChildren" presStyleCnt="0"/>
      <dgm:spPr/>
    </dgm:pt>
    <dgm:pt modelId="{DF66194E-AF9D-4B09-B7A0-974A2A874118}" type="pres">
      <dgm:prSet presAssocID="{6927A03F-EF5D-4C85-99CD-0AB7287BC22D}" presName="parentTextArrow" presStyleLbl="node1" presStyleIdx="6" presStyleCnt="9"/>
      <dgm:spPr/>
    </dgm:pt>
    <dgm:pt modelId="{41673550-E26E-4697-A1AF-87F06CB9D463}" type="pres">
      <dgm:prSet presAssocID="{39915E42-32E6-4D12-8F1A-2CE35F465A19}" presName="sp" presStyleCnt="0"/>
      <dgm:spPr/>
    </dgm:pt>
    <dgm:pt modelId="{A35E6AA1-401D-4D5B-B726-4311237BFC7B}" type="pres">
      <dgm:prSet presAssocID="{5C75DE4C-2A1F-4383-8041-9F345D991BE0}" presName="arrowAndChildren" presStyleCnt="0"/>
      <dgm:spPr/>
    </dgm:pt>
    <dgm:pt modelId="{39E44864-16DD-4D72-BEE4-1620B670D382}" type="pres">
      <dgm:prSet presAssocID="{5C75DE4C-2A1F-4383-8041-9F345D991BE0}" presName="parentTextArrow" presStyleLbl="node1" presStyleIdx="7" presStyleCnt="9" custLinFactNeighborX="2046" custLinFactNeighborY="1911"/>
      <dgm:spPr/>
    </dgm:pt>
    <dgm:pt modelId="{38E3401A-8FF9-4F81-833D-EE60664514B1}" type="pres">
      <dgm:prSet presAssocID="{0421FBDD-CBA4-482B-9E9B-7A094F75B80B}" presName="sp" presStyleCnt="0"/>
      <dgm:spPr/>
    </dgm:pt>
    <dgm:pt modelId="{52972812-4C1A-4014-AA2A-60FBBA2EEAED}" type="pres">
      <dgm:prSet presAssocID="{75213916-151A-4139-9F43-44FF0F501E5B}" presName="arrowAndChildren" presStyleCnt="0"/>
      <dgm:spPr/>
    </dgm:pt>
    <dgm:pt modelId="{9C44038D-00E2-4220-9141-BD49D1DFB08A}" type="pres">
      <dgm:prSet presAssocID="{75213916-151A-4139-9F43-44FF0F501E5B}" presName="parentTextArrow" presStyleLbl="node1" presStyleIdx="8" presStyleCnt="9" custLinFactNeighborY="-9802"/>
      <dgm:spPr/>
    </dgm:pt>
  </dgm:ptLst>
  <dgm:cxnLst>
    <dgm:cxn modelId="{9529EF06-E372-4DF5-8014-AA94CEE0D2B2}" type="presOf" srcId="{E45A8603-E77A-4F73-AC0A-DCC099881378}" destId="{6F481842-4900-4489-9418-1B8872F49D49}" srcOrd="0" destOrd="0" presId="urn:microsoft.com/office/officeart/2005/8/layout/process4"/>
    <dgm:cxn modelId="{F981B308-BFCB-4FF8-9626-351A382D8678}" type="presOf" srcId="{9CA5A381-327C-440F-A106-9D3C209642B6}" destId="{B695C842-84D2-475D-92A3-36475A799839}" srcOrd="0" destOrd="0" presId="urn:microsoft.com/office/officeart/2005/8/layout/process4"/>
    <dgm:cxn modelId="{314FD90E-98F6-4687-8CA4-F8723E2F838E}" type="presOf" srcId="{0C9A3934-9E97-430B-AAB9-D62682B9B78D}" destId="{D19041C5-D5C1-40FB-8673-6F7F8BB215C8}" srcOrd="0" destOrd="0" presId="urn:microsoft.com/office/officeart/2005/8/layout/process4"/>
    <dgm:cxn modelId="{9850BE2D-58CC-4B0C-A4F7-A384956EB490}" srcId="{9CA5A381-327C-440F-A106-9D3C209642B6}" destId="{B8B290D8-D6FD-4C7C-A287-73CA2AE14096}" srcOrd="8" destOrd="0" parTransId="{D2323B72-39B5-4913-A025-087513AB1D0F}" sibTransId="{3BF6DAB6-4A2C-4FBE-805B-B1D85D1D00CB}"/>
    <dgm:cxn modelId="{7EA22036-1758-4A13-B4CC-311D0E5C81CC}" srcId="{9CA5A381-327C-440F-A106-9D3C209642B6}" destId="{ECC44415-B3A5-41C0-83D2-D6E96AE04E1C}" srcOrd="5" destOrd="0" parTransId="{754882C2-AD39-43D4-A771-B302E71563A0}" sibTransId="{4B8B2183-45F3-44EB-B74C-C4ECC7B8903F}"/>
    <dgm:cxn modelId="{A235FF39-DD96-4317-A895-CBD0AADD5924}" srcId="{9CA5A381-327C-440F-A106-9D3C209642B6}" destId="{B3771EE0-5E1F-4A28-A7C3-1BF0CFD11C6F}" srcOrd="6" destOrd="0" parTransId="{0E12B24E-0C26-43C7-8AFC-DB36FDE86786}" sibTransId="{3FF31084-7E7D-47AF-B938-716A517FD92E}"/>
    <dgm:cxn modelId="{221F5E42-FF1A-40FF-9E4E-B136C90B3544}" srcId="{9CA5A381-327C-440F-A106-9D3C209642B6}" destId="{6927A03F-EF5D-4C85-99CD-0AB7287BC22D}" srcOrd="2" destOrd="0" parTransId="{309FB165-8583-4701-8B9A-411190A71CFE}" sibTransId="{54835107-7AF7-4074-8C10-1E78C8E3D3B8}"/>
    <dgm:cxn modelId="{2883824B-1D4B-40FE-BF85-F533397FA436}" srcId="{9CA5A381-327C-440F-A106-9D3C209642B6}" destId="{75213916-151A-4139-9F43-44FF0F501E5B}" srcOrd="0" destOrd="0" parTransId="{54E2DC0A-3A0A-4F1E-A0ED-E91DBC0EBDA8}" sibTransId="{0421FBDD-CBA4-482B-9E9B-7A094F75B80B}"/>
    <dgm:cxn modelId="{D1E7134F-A5BE-4252-AD55-A84227EE95B0}" srcId="{9CA5A381-327C-440F-A106-9D3C209642B6}" destId="{5C75DE4C-2A1F-4383-8041-9F345D991BE0}" srcOrd="1" destOrd="0" parTransId="{32CD4F98-5B15-4495-8CC6-090ACF25E2EF}" sibTransId="{39915E42-32E6-4D12-8F1A-2CE35F465A19}"/>
    <dgm:cxn modelId="{8E917291-7E4E-47CD-96EE-769E84E09273}" srcId="{9CA5A381-327C-440F-A106-9D3C209642B6}" destId="{17F37515-B172-4E71-8998-63BD6B9BD98D}" srcOrd="3" destOrd="0" parTransId="{C8116A7B-9909-42C3-BE09-3D1CB5014EE4}" sibTransId="{373C1082-F4A7-4701-893A-105788BD5E62}"/>
    <dgm:cxn modelId="{99567C92-4158-4CAA-B6ED-771B2CAB414E}" srcId="{9CA5A381-327C-440F-A106-9D3C209642B6}" destId="{0C9A3934-9E97-430B-AAB9-D62682B9B78D}" srcOrd="4" destOrd="0" parTransId="{D16E86DF-689F-42DC-A929-34ECA249452C}" sibTransId="{2E7A7ED6-1DD6-46E8-AECB-4989BFBB4716}"/>
    <dgm:cxn modelId="{CF9CAA97-1AE3-4873-8D43-9D967BD99F33}" type="presOf" srcId="{B3771EE0-5E1F-4A28-A7C3-1BF0CFD11C6F}" destId="{AA8D7BFD-3C67-4677-AA07-A4FC9781D2EF}" srcOrd="0" destOrd="0" presId="urn:microsoft.com/office/officeart/2005/8/layout/process4"/>
    <dgm:cxn modelId="{17F4A0AF-A6AB-40E6-87C4-7ED4A7B32279}" type="presOf" srcId="{6927A03F-EF5D-4C85-99CD-0AB7287BC22D}" destId="{DF66194E-AF9D-4B09-B7A0-974A2A874118}" srcOrd="0" destOrd="0" presId="urn:microsoft.com/office/officeart/2005/8/layout/process4"/>
    <dgm:cxn modelId="{263394BF-3964-46F8-82AF-EB642195EA69}" type="presOf" srcId="{75213916-151A-4139-9F43-44FF0F501E5B}" destId="{9C44038D-00E2-4220-9141-BD49D1DFB08A}" srcOrd="0" destOrd="0" presId="urn:microsoft.com/office/officeart/2005/8/layout/process4"/>
    <dgm:cxn modelId="{BC3EE3C3-C841-449D-A1B8-7EAB396A70BC}" type="presOf" srcId="{ECC44415-B3A5-41C0-83D2-D6E96AE04E1C}" destId="{6D968B18-247B-4027-9172-CE3D8872EF89}" srcOrd="0" destOrd="0" presId="urn:microsoft.com/office/officeart/2005/8/layout/process4"/>
    <dgm:cxn modelId="{6F1F0FD0-FDE9-413F-A69C-C6C1F2852BBC}" srcId="{9CA5A381-327C-440F-A106-9D3C209642B6}" destId="{E45A8603-E77A-4F73-AC0A-DCC099881378}" srcOrd="7" destOrd="0" parTransId="{2BE8A151-3EB5-47BB-929E-C55CC9CB31AE}" sibTransId="{B1F09F48-090F-419C-B566-4BC111F07F62}"/>
    <dgm:cxn modelId="{ADEA36D8-96C3-4383-B5FF-6C1B09487C63}" type="presOf" srcId="{5C75DE4C-2A1F-4383-8041-9F345D991BE0}" destId="{39E44864-16DD-4D72-BEE4-1620B670D382}" srcOrd="0" destOrd="0" presId="urn:microsoft.com/office/officeart/2005/8/layout/process4"/>
    <dgm:cxn modelId="{473DF1EA-80FA-402E-913E-999F50CAF4D2}" type="presOf" srcId="{B8B290D8-D6FD-4C7C-A287-73CA2AE14096}" destId="{5F2F7648-EDA6-45D4-9F84-F7663F73C7F9}" srcOrd="0" destOrd="0" presId="urn:microsoft.com/office/officeart/2005/8/layout/process4"/>
    <dgm:cxn modelId="{A73EE7F8-7C72-44B2-B966-D719D009F4E6}" type="presOf" srcId="{17F37515-B172-4E71-8998-63BD6B9BD98D}" destId="{5970B524-C382-4CAF-891A-18217F082943}" srcOrd="0" destOrd="0" presId="urn:microsoft.com/office/officeart/2005/8/layout/process4"/>
    <dgm:cxn modelId="{2C3DAA46-09E0-4EE9-888F-3938D4703929}" type="presParOf" srcId="{B695C842-84D2-475D-92A3-36475A799839}" destId="{EE6D92F8-8D4C-4072-9E2E-0973252A51EB}" srcOrd="0" destOrd="0" presId="urn:microsoft.com/office/officeart/2005/8/layout/process4"/>
    <dgm:cxn modelId="{334648B2-3090-4F1C-AD1D-B55A9A790917}" type="presParOf" srcId="{EE6D92F8-8D4C-4072-9E2E-0973252A51EB}" destId="{5F2F7648-EDA6-45D4-9F84-F7663F73C7F9}" srcOrd="0" destOrd="0" presId="urn:microsoft.com/office/officeart/2005/8/layout/process4"/>
    <dgm:cxn modelId="{1460804B-0505-460A-9278-02C88AB71CD1}" type="presParOf" srcId="{B695C842-84D2-475D-92A3-36475A799839}" destId="{60CA3EC7-E2F8-43CB-96ED-0052E041C403}" srcOrd="1" destOrd="0" presId="urn:microsoft.com/office/officeart/2005/8/layout/process4"/>
    <dgm:cxn modelId="{CF66D3E6-C55E-46D7-AF42-2DBE573052F5}" type="presParOf" srcId="{B695C842-84D2-475D-92A3-36475A799839}" destId="{51C51CEE-9301-4706-B17B-E8A270A40749}" srcOrd="2" destOrd="0" presId="urn:microsoft.com/office/officeart/2005/8/layout/process4"/>
    <dgm:cxn modelId="{C87F48F2-2A12-4C11-9783-AFED8B9F2677}" type="presParOf" srcId="{51C51CEE-9301-4706-B17B-E8A270A40749}" destId="{6F481842-4900-4489-9418-1B8872F49D49}" srcOrd="0" destOrd="0" presId="urn:microsoft.com/office/officeart/2005/8/layout/process4"/>
    <dgm:cxn modelId="{4B79AD7B-C4F6-4DCD-8058-CB2C87056708}" type="presParOf" srcId="{B695C842-84D2-475D-92A3-36475A799839}" destId="{2D93E3C9-438D-484D-9E5E-E4359D6AF1F4}" srcOrd="3" destOrd="0" presId="urn:microsoft.com/office/officeart/2005/8/layout/process4"/>
    <dgm:cxn modelId="{0CFDB868-52F4-48DD-ABE3-1A28C5F2C2E9}" type="presParOf" srcId="{B695C842-84D2-475D-92A3-36475A799839}" destId="{ADC7B1BB-32A1-45DC-BB26-C791678DF8A5}" srcOrd="4" destOrd="0" presId="urn:microsoft.com/office/officeart/2005/8/layout/process4"/>
    <dgm:cxn modelId="{8E16608D-7DFA-4F0D-BA3A-76E223ABFBFE}" type="presParOf" srcId="{ADC7B1BB-32A1-45DC-BB26-C791678DF8A5}" destId="{AA8D7BFD-3C67-4677-AA07-A4FC9781D2EF}" srcOrd="0" destOrd="0" presId="urn:microsoft.com/office/officeart/2005/8/layout/process4"/>
    <dgm:cxn modelId="{FD89207C-74B7-4E80-B513-9F452A935B8B}" type="presParOf" srcId="{B695C842-84D2-475D-92A3-36475A799839}" destId="{195A6482-C657-416E-97EE-0298426F281B}" srcOrd="5" destOrd="0" presId="urn:microsoft.com/office/officeart/2005/8/layout/process4"/>
    <dgm:cxn modelId="{66DF8D97-126D-480F-A1BA-563E3ABE97E9}" type="presParOf" srcId="{B695C842-84D2-475D-92A3-36475A799839}" destId="{5A076BF9-33A2-4070-8F7D-5A36D1DBBF2E}" srcOrd="6" destOrd="0" presId="urn:microsoft.com/office/officeart/2005/8/layout/process4"/>
    <dgm:cxn modelId="{6537FB0A-24EC-4967-9EC5-4D31912A8A2C}" type="presParOf" srcId="{5A076BF9-33A2-4070-8F7D-5A36D1DBBF2E}" destId="{6D968B18-247B-4027-9172-CE3D8872EF89}" srcOrd="0" destOrd="0" presId="urn:microsoft.com/office/officeart/2005/8/layout/process4"/>
    <dgm:cxn modelId="{6BAC5F8E-8DFF-4A96-A590-06FBD9EBBA2A}" type="presParOf" srcId="{B695C842-84D2-475D-92A3-36475A799839}" destId="{E36692E6-3268-44CD-B35A-4E489134A775}" srcOrd="7" destOrd="0" presId="urn:microsoft.com/office/officeart/2005/8/layout/process4"/>
    <dgm:cxn modelId="{41010C07-5CFB-4084-B321-69A126A9CD6A}" type="presParOf" srcId="{B695C842-84D2-475D-92A3-36475A799839}" destId="{F3BD9380-12FD-466C-88CB-11143A0E5F3E}" srcOrd="8" destOrd="0" presId="urn:microsoft.com/office/officeart/2005/8/layout/process4"/>
    <dgm:cxn modelId="{68AED200-932D-4FD2-A859-67F571C2DE66}" type="presParOf" srcId="{F3BD9380-12FD-466C-88CB-11143A0E5F3E}" destId="{D19041C5-D5C1-40FB-8673-6F7F8BB215C8}" srcOrd="0" destOrd="0" presId="urn:microsoft.com/office/officeart/2005/8/layout/process4"/>
    <dgm:cxn modelId="{0D229DCC-88F2-4357-A915-2AFB5D32897D}" type="presParOf" srcId="{B695C842-84D2-475D-92A3-36475A799839}" destId="{FE840D5E-BE07-495A-B2C9-511789AE68CE}" srcOrd="9" destOrd="0" presId="urn:microsoft.com/office/officeart/2005/8/layout/process4"/>
    <dgm:cxn modelId="{75B7A5F5-B293-4D26-BE27-08BDDA34F36E}" type="presParOf" srcId="{B695C842-84D2-475D-92A3-36475A799839}" destId="{29FD249E-1547-4763-8DBB-04805D333DD9}" srcOrd="10" destOrd="0" presId="urn:microsoft.com/office/officeart/2005/8/layout/process4"/>
    <dgm:cxn modelId="{3E15F02F-1C29-4261-B228-167C78C45EF3}" type="presParOf" srcId="{29FD249E-1547-4763-8DBB-04805D333DD9}" destId="{5970B524-C382-4CAF-891A-18217F082943}" srcOrd="0" destOrd="0" presId="urn:microsoft.com/office/officeart/2005/8/layout/process4"/>
    <dgm:cxn modelId="{87D03FA7-872C-4F5F-899E-1D81A762BA71}" type="presParOf" srcId="{B695C842-84D2-475D-92A3-36475A799839}" destId="{C9CC9A27-5976-4881-A27E-E9ADCD6CBD23}" srcOrd="11" destOrd="0" presId="urn:microsoft.com/office/officeart/2005/8/layout/process4"/>
    <dgm:cxn modelId="{8BAFB5D7-334E-4371-BBEA-4326232AFCAF}" type="presParOf" srcId="{B695C842-84D2-475D-92A3-36475A799839}" destId="{2C6B6131-A42C-4BCA-B69E-325F8F267E9D}" srcOrd="12" destOrd="0" presId="urn:microsoft.com/office/officeart/2005/8/layout/process4"/>
    <dgm:cxn modelId="{0160B0ED-E36F-41C4-8591-59C0BDA6F16F}" type="presParOf" srcId="{2C6B6131-A42C-4BCA-B69E-325F8F267E9D}" destId="{DF66194E-AF9D-4B09-B7A0-974A2A874118}" srcOrd="0" destOrd="0" presId="urn:microsoft.com/office/officeart/2005/8/layout/process4"/>
    <dgm:cxn modelId="{0A7AB53A-16E0-41FA-967C-FF8B6FB188B5}" type="presParOf" srcId="{B695C842-84D2-475D-92A3-36475A799839}" destId="{41673550-E26E-4697-A1AF-87F06CB9D463}" srcOrd="13" destOrd="0" presId="urn:microsoft.com/office/officeart/2005/8/layout/process4"/>
    <dgm:cxn modelId="{D11AE80E-08D0-41E7-BDC3-4CE413489F7C}" type="presParOf" srcId="{B695C842-84D2-475D-92A3-36475A799839}" destId="{A35E6AA1-401D-4D5B-B726-4311237BFC7B}" srcOrd="14" destOrd="0" presId="urn:microsoft.com/office/officeart/2005/8/layout/process4"/>
    <dgm:cxn modelId="{5495C4F7-9B93-4175-9598-43F6C5E69573}" type="presParOf" srcId="{A35E6AA1-401D-4D5B-B726-4311237BFC7B}" destId="{39E44864-16DD-4D72-BEE4-1620B670D382}" srcOrd="0" destOrd="0" presId="urn:microsoft.com/office/officeart/2005/8/layout/process4"/>
    <dgm:cxn modelId="{D72447B8-975C-444B-A3B0-90EAFF231226}" type="presParOf" srcId="{B695C842-84D2-475D-92A3-36475A799839}" destId="{38E3401A-8FF9-4F81-833D-EE60664514B1}" srcOrd="15" destOrd="0" presId="urn:microsoft.com/office/officeart/2005/8/layout/process4"/>
    <dgm:cxn modelId="{CE086AEF-C158-4C5D-A21E-A1D13A93D7BB}" type="presParOf" srcId="{B695C842-84D2-475D-92A3-36475A799839}" destId="{52972812-4C1A-4014-AA2A-60FBBA2EEAED}" srcOrd="16" destOrd="0" presId="urn:microsoft.com/office/officeart/2005/8/layout/process4"/>
    <dgm:cxn modelId="{0850C017-D4BC-4A9E-84EB-BA1A1127B0DE}" type="presParOf" srcId="{52972812-4C1A-4014-AA2A-60FBBA2EEAED}" destId="{9C44038D-00E2-4220-9141-BD49D1DFB08A}" srcOrd="0" destOrd="0" presId="urn:microsoft.com/office/officeart/2005/8/layout/process4"/>
  </dgm:cxnLst>
  <dgm:bg>
    <a:solidFill>
      <a:schemeClr val="bg1"/>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F7648-EDA6-45D4-9F84-F7663F73C7F9}">
      <dsp:nvSpPr>
        <dsp:cNvPr id="0" name=""/>
        <dsp:cNvSpPr/>
      </dsp:nvSpPr>
      <dsp:spPr>
        <a:xfrm>
          <a:off x="0" y="5491323"/>
          <a:ext cx="7884886" cy="450558"/>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ANALYSIS USING APPROPRIATE BIOSTATISTICAL TOOLS</a:t>
          </a:r>
          <a:endParaRPr lang="en-IN" sz="1500" b="0" kern="1200" cap="none" spc="0" dirty="0">
            <a:ln w="0"/>
            <a:solidFill>
              <a:schemeClr val="tx1"/>
            </a:solidFill>
            <a:effectLst>
              <a:outerShdw blurRad="38100" dist="19050" dir="2700000" algn="tl" rotWithShape="0">
                <a:schemeClr val="dk1">
                  <a:alpha val="40000"/>
                </a:schemeClr>
              </a:outerShdw>
            </a:effectLst>
          </a:endParaRPr>
        </a:p>
      </dsp:txBody>
      <dsp:txXfrm>
        <a:off x="0" y="5491323"/>
        <a:ext cx="7884886" cy="450558"/>
      </dsp:txXfrm>
    </dsp:sp>
    <dsp:sp modelId="{6F481842-4900-4489-9418-1B8872F49D49}">
      <dsp:nvSpPr>
        <dsp:cNvPr id="0" name=""/>
        <dsp:cNvSpPr/>
      </dsp:nvSpPr>
      <dsp:spPr>
        <a:xfrm rot="10800000">
          <a:off x="0" y="4805122"/>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EVALUATION OF CASE REPORT FORM</a:t>
          </a:r>
          <a:endParaRPr lang="en-IN" sz="1500" b="0" kern="1200" cap="none" spc="0" dirty="0">
            <a:ln w="0"/>
            <a:solidFill>
              <a:schemeClr val="tx1"/>
            </a:solidFill>
            <a:effectLst>
              <a:outerShdw blurRad="38100" dist="19050" dir="2700000" algn="tl" rotWithShape="0">
                <a:schemeClr val="dk1">
                  <a:alpha val="40000"/>
                </a:schemeClr>
              </a:outerShdw>
            </a:effectLst>
          </a:endParaRPr>
        </a:p>
      </dsp:txBody>
      <dsp:txXfrm rot="10800000">
        <a:off x="0" y="4805122"/>
        <a:ext cx="7884886" cy="450264"/>
      </dsp:txXfrm>
    </dsp:sp>
    <dsp:sp modelId="{AA8D7BFD-3C67-4677-AA07-A4FC9781D2EF}">
      <dsp:nvSpPr>
        <dsp:cNvPr id="0" name=""/>
        <dsp:cNvSpPr/>
      </dsp:nvSpPr>
      <dsp:spPr>
        <a:xfrm rot="10800000">
          <a:off x="0" y="4118922"/>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REPORT FORM</a:t>
          </a:r>
        </a:p>
      </dsp:txBody>
      <dsp:txXfrm rot="10800000">
        <a:off x="0" y="4118922"/>
        <a:ext cx="7884886" cy="450264"/>
      </dsp:txXfrm>
    </dsp:sp>
    <dsp:sp modelId="{6D968B18-247B-4027-9172-CE3D8872EF89}">
      <dsp:nvSpPr>
        <dsp:cNvPr id="0" name=""/>
        <dsp:cNvSpPr/>
      </dsp:nvSpPr>
      <dsp:spPr>
        <a:xfrm rot="10800000">
          <a:off x="0" y="3432721"/>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DATA COLLECTION BY USING CASE</a:t>
          </a:r>
          <a:endParaRPr lang="en-IN" sz="1500" b="0" kern="1200" cap="none" spc="0" dirty="0">
            <a:ln w="0"/>
            <a:solidFill>
              <a:schemeClr val="tx1"/>
            </a:solidFill>
            <a:effectLst>
              <a:outerShdw blurRad="38100" dist="19050" dir="2700000" algn="tl" rotWithShape="0">
                <a:schemeClr val="dk1">
                  <a:alpha val="40000"/>
                </a:schemeClr>
              </a:outerShdw>
            </a:effectLst>
          </a:endParaRPr>
        </a:p>
      </dsp:txBody>
      <dsp:txXfrm rot="10800000">
        <a:off x="0" y="3432721"/>
        <a:ext cx="7884886" cy="450264"/>
      </dsp:txXfrm>
    </dsp:sp>
    <dsp:sp modelId="{D19041C5-D5C1-40FB-8673-6F7F8BB215C8}">
      <dsp:nvSpPr>
        <dsp:cNvPr id="0" name=""/>
        <dsp:cNvSpPr/>
      </dsp:nvSpPr>
      <dsp:spPr>
        <a:xfrm rot="10800000">
          <a:off x="0" y="2746520"/>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ENROLLMENT OF PATIENT</a:t>
          </a:r>
          <a:endParaRPr lang="en-IN" sz="1500" b="0" kern="1200" cap="none" spc="0" dirty="0">
            <a:ln w="0"/>
            <a:solidFill>
              <a:schemeClr val="tx1"/>
            </a:solidFill>
            <a:effectLst>
              <a:outerShdw blurRad="38100" dist="19050" dir="2700000" algn="tl" rotWithShape="0">
                <a:schemeClr val="dk1">
                  <a:alpha val="40000"/>
                </a:schemeClr>
              </a:outerShdw>
            </a:effectLst>
          </a:endParaRPr>
        </a:p>
      </dsp:txBody>
      <dsp:txXfrm rot="10800000">
        <a:off x="0" y="2746520"/>
        <a:ext cx="7884886" cy="450264"/>
      </dsp:txXfrm>
    </dsp:sp>
    <dsp:sp modelId="{5970B524-C382-4CAF-891A-18217F082943}">
      <dsp:nvSpPr>
        <dsp:cNvPr id="0" name=""/>
        <dsp:cNvSpPr/>
      </dsp:nvSpPr>
      <dsp:spPr>
        <a:xfrm rot="10800000">
          <a:off x="0" y="2060320"/>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IN" sz="1500" b="0" kern="1200" cap="none" spc="0" dirty="0">
              <a:ln w="0"/>
              <a:solidFill>
                <a:schemeClr val="tx1"/>
              </a:solidFill>
              <a:effectLst>
                <a:outerShdw blurRad="38100" dist="19050" dir="2700000" algn="tl" rotWithShape="0">
                  <a:schemeClr val="dk1">
                    <a:alpha val="40000"/>
                  </a:schemeClr>
                </a:outerShdw>
              </a:effectLst>
            </a:rPr>
            <a:t>APPROVAL FROM IEC</a:t>
          </a:r>
        </a:p>
      </dsp:txBody>
      <dsp:txXfrm rot="10800000">
        <a:off x="0" y="2060320"/>
        <a:ext cx="7884886" cy="450264"/>
      </dsp:txXfrm>
    </dsp:sp>
    <dsp:sp modelId="{DF66194E-AF9D-4B09-B7A0-974A2A874118}">
      <dsp:nvSpPr>
        <dsp:cNvPr id="0" name=""/>
        <dsp:cNvSpPr/>
      </dsp:nvSpPr>
      <dsp:spPr>
        <a:xfrm rot="10800000">
          <a:off x="0" y="1374119"/>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IN" sz="1500" b="0" kern="1200" cap="none" spc="0" dirty="0">
              <a:ln w="0"/>
              <a:solidFill>
                <a:schemeClr val="tx1"/>
              </a:solidFill>
              <a:effectLst>
                <a:outerShdw blurRad="38100" dist="19050" dir="2700000" algn="tl" rotWithShape="0">
                  <a:schemeClr val="dk1">
                    <a:alpha val="40000"/>
                  </a:schemeClr>
                </a:outerShdw>
              </a:effectLst>
            </a:rPr>
            <a:t>PROTOCOL SUBMITION</a:t>
          </a:r>
        </a:p>
      </dsp:txBody>
      <dsp:txXfrm rot="10800000">
        <a:off x="0" y="1374119"/>
        <a:ext cx="7884886" cy="450264"/>
      </dsp:txXfrm>
    </dsp:sp>
    <dsp:sp modelId="{39E44864-16DD-4D72-BEE4-1620B670D382}">
      <dsp:nvSpPr>
        <dsp:cNvPr id="0" name=""/>
        <dsp:cNvSpPr/>
      </dsp:nvSpPr>
      <dsp:spPr>
        <a:xfrm rot="10800000">
          <a:off x="0" y="701161"/>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0" kern="1200" cap="none" spc="0" dirty="0">
              <a:ln w="0"/>
              <a:solidFill>
                <a:schemeClr val="tx1"/>
              </a:solidFill>
              <a:effectLst>
                <a:outerShdw blurRad="38100" dist="19050" dir="2700000" algn="tl" rotWithShape="0">
                  <a:schemeClr val="dk1">
                    <a:alpha val="40000"/>
                  </a:schemeClr>
                </a:outerShdw>
              </a:effectLst>
            </a:rPr>
            <a:t>LITERATURE REVIEW</a:t>
          </a:r>
          <a:endParaRPr lang="en-IN" sz="1500" b="0" kern="1200" cap="none" spc="0" dirty="0">
            <a:ln w="0"/>
            <a:solidFill>
              <a:schemeClr val="tx1"/>
            </a:solidFill>
            <a:effectLst>
              <a:outerShdw blurRad="38100" dist="19050" dir="2700000" algn="tl" rotWithShape="0">
                <a:schemeClr val="dk1">
                  <a:alpha val="40000"/>
                </a:schemeClr>
              </a:outerShdw>
            </a:effectLst>
          </a:endParaRPr>
        </a:p>
      </dsp:txBody>
      <dsp:txXfrm rot="10800000">
        <a:off x="0" y="701161"/>
        <a:ext cx="7884886" cy="450264"/>
      </dsp:txXfrm>
    </dsp:sp>
    <dsp:sp modelId="{9C44038D-00E2-4220-9141-BD49D1DFB08A}">
      <dsp:nvSpPr>
        <dsp:cNvPr id="0" name=""/>
        <dsp:cNvSpPr/>
      </dsp:nvSpPr>
      <dsp:spPr>
        <a:xfrm rot="10800000">
          <a:off x="0" y="0"/>
          <a:ext cx="7884886" cy="692959"/>
        </a:xfrm>
        <a:prstGeom prst="upArrowCallou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IN" sz="1500" b="0" kern="1200" cap="none" spc="0" dirty="0">
              <a:ln w="0"/>
              <a:solidFill>
                <a:schemeClr val="tx1"/>
              </a:solidFill>
              <a:effectLst>
                <a:outerShdw blurRad="38100" dist="19050" dir="2700000" algn="tl" rotWithShape="0">
                  <a:schemeClr val="dk1">
                    <a:alpha val="40000"/>
                  </a:schemeClr>
                </a:outerShdw>
              </a:effectLst>
            </a:rPr>
            <a:t>IDEATION</a:t>
          </a:r>
        </a:p>
      </dsp:txBody>
      <dsp:txXfrm rot="10800000">
        <a:off x="0" y="0"/>
        <a:ext cx="7884886" cy="450264"/>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CD919E-DA78-40EA-9AB6-5DF34D7D29C9}" type="datetimeFigureOut">
              <a:rPr lang="en-IN" smtClean="0"/>
              <a:t>03-08-2023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DBD3B-8A84-4D11-ADA9-15B80A18922B}" type="slidenum">
              <a:rPr lang="en-IN" smtClean="0"/>
              <a:t>‹#›</a:t>
            </a:fld>
            <a:endParaRPr lang="en-IN"/>
          </a:p>
        </p:txBody>
      </p:sp>
    </p:spTree>
    <p:extLst>
      <p:ext uri="{BB962C8B-B14F-4D97-AF65-F5344CB8AC3E}">
        <p14:creationId xmlns:p14="http://schemas.microsoft.com/office/powerpoint/2010/main" val="3895060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DADBD3B-8A84-4D11-ADA9-15B80A18922B}" type="slidenum">
              <a:rPr lang="en-IN" smtClean="0"/>
              <a:t>5</a:t>
            </a:fld>
            <a:endParaRPr lang="en-IN"/>
          </a:p>
        </p:txBody>
      </p:sp>
    </p:spTree>
    <p:extLst>
      <p:ext uri="{BB962C8B-B14F-4D97-AF65-F5344CB8AC3E}">
        <p14:creationId xmlns:p14="http://schemas.microsoft.com/office/powerpoint/2010/main" val="825837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DADBD3B-8A84-4D11-ADA9-15B80A18922B}" type="slidenum">
              <a:rPr lang="en-IN" smtClean="0"/>
              <a:t>11</a:t>
            </a:fld>
            <a:endParaRPr lang="en-IN"/>
          </a:p>
        </p:txBody>
      </p:sp>
    </p:spTree>
    <p:extLst>
      <p:ext uri="{BB962C8B-B14F-4D97-AF65-F5344CB8AC3E}">
        <p14:creationId xmlns:p14="http://schemas.microsoft.com/office/powerpoint/2010/main" val="2653136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DADBD3B-8A84-4D11-ADA9-15B80A18922B}" type="slidenum">
              <a:rPr lang="en-IN" smtClean="0"/>
              <a:t>33</a:t>
            </a:fld>
            <a:endParaRPr lang="en-IN"/>
          </a:p>
        </p:txBody>
      </p:sp>
    </p:spTree>
    <p:extLst>
      <p:ext uri="{BB962C8B-B14F-4D97-AF65-F5344CB8AC3E}">
        <p14:creationId xmlns:p14="http://schemas.microsoft.com/office/powerpoint/2010/main" val="833311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1E767-0174-A726-02DD-095C2750E4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05AFC2B-D233-251D-69A4-A21FD6AB12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ABFF08C-079E-79B0-6726-AFC8C6E06B05}"/>
              </a:ext>
            </a:extLst>
          </p:cNvPr>
          <p:cNvSpPr>
            <a:spLocks noGrp="1"/>
          </p:cNvSpPr>
          <p:nvPr>
            <p:ph type="dt" sz="half" idx="10"/>
          </p:nvPr>
        </p:nvSpPr>
        <p:spPr/>
        <p:txBody>
          <a:bodyPr/>
          <a:lstStyle/>
          <a:p>
            <a:fld id="{8CCE5EE4-1F73-4A6E-80FC-F1A4E596E694}" type="datetime1">
              <a:rPr lang="en-IN" smtClean="0"/>
              <a:t>03-08-2023</a:t>
            </a:fld>
            <a:endParaRPr lang="en-IN"/>
          </a:p>
        </p:txBody>
      </p:sp>
      <p:sp>
        <p:nvSpPr>
          <p:cNvPr id="5" name="Footer Placeholder 4">
            <a:extLst>
              <a:ext uri="{FF2B5EF4-FFF2-40B4-BE49-F238E27FC236}">
                <a16:creationId xmlns:a16="http://schemas.microsoft.com/office/drawing/2014/main" id="{30DBE2E0-061B-7FF5-9AF6-D31054F85F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DCF3E0-AB12-5FC0-21E7-EEBB6BD3EC9C}"/>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948279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DCBD0-D73D-DB1D-E6C2-F9C2C022C81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8E0D2A-4550-F545-5AE6-BF25A84BC8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6C0CA0-8613-7F66-1766-5F0492B7A3A5}"/>
              </a:ext>
            </a:extLst>
          </p:cNvPr>
          <p:cNvSpPr>
            <a:spLocks noGrp="1"/>
          </p:cNvSpPr>
          <p:nvPr>
            <p:ph type="dt" sz="half" idx="10"/>
          </p:nvPr>
        </p:nvSpPr>
        <p:spPr/>
        <p:txBody>
          <a:bodyPr/>
          <a:lstStyle/>
          <a:p>
            <a:fld id="{8D8D6637-2C3A-4899-A093-DF69A324EA15}" type="datetime1">
              <a:rPr lang="en-IN" smtClean="0"/>
              <a:t>03-08-2023</a:t>
            </a:fld>
            <a:endParaRPr lang="en-IN"/>
          </a:p>
        </p:txBody>
      </p:sp>
      <p:sp>
        <p:nvSpPr>
          <p:cNvPr id="5" name="Footer Placeholder 4">
            <a:extLst>
              <a:ext uri="{FF2B5EF4-FFF2-40B4-BE49-F238E27FC236}">
                <a16:creationId xmlns:a16="http://schemas.microsoft.com/office/drawing/2014/main" id="{337A9462-BE8C-50CD-0A9C-5B63689406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F9D96A-BFDC-134F-A0E1-3A0103AD9859}"/>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507473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64FEF5-7896-8F4C-C627-5976BF18AE5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0B713A-375A-5D7A-65DE-D2FEA9BBE5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7C8CCDB-C4F6-9834-8ADA-9542367C8FE1}"/>
              </a:ext>
            </a:extLst>
          </p:cNvPr>
          <p:cNvSpPr>
            <a:spLocks noGrp="1"/>
          </p:cNvSpPr>
          <p:nvPr>
            <p:ph type="dt" sz="half" idx="10"/>
          </p:nvPr>
        </p:nvSpPr>
        <p:spPr/>
        <p:txBody>
          <a:bodyPr/>
          <a:lstStyle/>
          <a:p>
            <a:fld id="{9C502866-E0F6-408D-824C-52173D374C58}" type="datetime1">
              <a:rPr lang="en-IN" smtClean="0"/>
              <a:t>03-08-2023</a:t>
            </a:fld>
            <a:endParaRPr lang="en-IN"/>
          </a:p>
        </p:txBody>
      </p:sp>
      <p:sp>
        <p:nvSpPr>
          <p:cNvPr id="5" name="Footer Placeholder 4">
            <a:extLst>
              <a:ext uri="{FF2B5EF4-FFF2-40B4-BE49-F238E27FC236}">
                <a16:creationId xmlns:a16="http://schemas.microsoft.com/office/drawing/2014/main" id="{80D140A2-4F25-EBCF-BF7F-BADD9CA370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94D970-6113-66B2-48F4-0684453B5701}"/>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2743273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2B269-D37A-EDEA-A258-5BF827DC2A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4FEB64-18CF-D297-8056-7353FF7B4B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A09E90-8D68-CBCA-4140-4290BC943769}"/>
              </a:ext>
            </a:extLst>
          </p:cNvPr>
          <p:cNvSpPr>
            <a:spLocks noGrp="1"/>
          </p:cNvSpPr>
          <p:nvPr>
            <p:ph type="dt" sz="half" idx="10"/>
          </p:nvPr>
        </p:nvSpPr>
        <p:spPr/>
        <p:txBody>
          <a:bodyPr/>
          <a:lstStyle/>
          <a:p>
            <a:fld id="{61BA2CCA-9A93-43B1-9F72-39624194F3A0}" type="datetime1">
              <a:rPr lang="en-IN" smtClean="0"/>
              <a:t>03-08-2023</a:t>
            </a:fld>
            <a:endParaRPr lang="en-IN"/>
          </a:p>
        </p:txBody>
      </p:sp>
      <p:sp>
        <p:nvSpPr>
          <p:cNvPr id="5" name="Footer Placeholder 4">
            <a:extLst>
              <a:ext uri="{FF2B5EF4-FFF2-40B4-BE49-F238E27FC236}">
                <a16:creationId xmlns:a16="http://schemas.microsoft.com/office/drawing/2014/main" id="{431F4AB7-4D83-FF64-83C3-773A39A94A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4F7A85-5237-F2D4-725B-C692D3666D0D}"/>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3279687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5E82E-BBD3-376B-92A0-BC2303FBCB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3141A7-1E7B-D5AC-8EEF-68FF81D23B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818876-BB89-503F-1A50-4AAF0801088E}"/>
              </a:ext>
            </a:extLst>
          </p:cNvPr>
          <p:cNvSpPr>
            <a:spLocks noGrp="1"/>
          </p:cNvSpPr>
          <p:nvPr>
            <p:ph type="dt" sz="half" idx="10"/>
          </p:nvPr>
        </p:nvSpPr>
        <p:spPr/>
        <p:txBody>
          <a:bodyPr/>
          <a:lstStyle/>
          <a:p>
            <a:fld id="{B79C0CA8-7D24-4F50-8B58-7DF93DD43258}" type="datetime1">
              <a:rPr lang="en-IN" smtClean="0"/>
              <a:t>03-08-2023</a:t>
            </a:fld>
            <a:endParaRPr lang="en-IN"/>
          </a:p>
        </p:txBody>
      </p:sp>
      <p:sp>
        <p:nvSpPr>
          <p:cNvPr id="5" name="Footer Placeholder 4">
            <a:extLst>
              <a:ext uri="{FF2B5EF4-FFF2-40B4-BE49-F238E27FC236}">
                <a16:creationId xmlns:a16="http://schemas.microsoft.com/office/drawing/2014/main" id="{6B4A364F-D0C5-1990-3ACC-ED93BB1A03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49FB70-352C-55DE-F585-DDC6B5ABDC91}"/>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2941715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83C58-8274-4E85-D744-D42DCA81C0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4E04424-3BC1-67D4-A59C-679921BED9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0865A6A-3288-2E5A-9788-745F7469CB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94330E4-5410-60BE-3AF5-0ED76EBEDBC2}"/>
              </a:ext>
            </a:extLst>
          </p:cNvPr>
          <p:cNvSpPr>
            <a:spLocks noGrp="1"/>
          </p:cNvSpPr>
          <p:nvPr>
            <p:ph type="dt" sz="half" idx="10"/>
          </p:nvPr>
        </p:nvSpPr>
        <p:spPr/>
        <p:txBody>
          <a:bodyPr/>
          <a:lstStyle/>
          <a:p>
            <a:fld id="{CE17CBB6-31A1-448F-B8D5-89E9D129E742}" type="datetime1">
              <a:rPr lang="en-IN" smtClean="0"/>
              <a:t>03-08-2023</a:t>
            </a:fld>
            <a:endParaRPr lang="en-IN"/>
          </a:p>
        </p:txBody>
      </p:sp>
      <p:sp>
        <p:nvSpPr>
          <p:cNvPr id="6" name="Footer Placeholder 5">
            <a:extLst>
              <a:ext uri="{FF2B5EF4-FFF2-40B4-BE49-F238E27FC236}">
                <a16:creationId xmlns:a16="http://schemas.microsoft.com/office/drawing/2014/main" id="{F079A9F2-9945-515C-8B28-4F4C846250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937AF4-8610-4980-DCF4-DAABB2FB2DD3}"/>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3373425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04CA5-A952-0762-508B-1B39D611490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196784-D428-2FA6-2AD1-A3BCFF76A3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95BD93-B342-8939-D670-8DD669DA41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EDD2FB8-AE89-4920-851B-7D497B973F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369317-6F72-CB91-49B7-1B43DE2A57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490FBF5-68F6-935C-7F95-72112A6A473D}"/>
              </a:ext>
            </a:extLst>
          </p:cNvPr>
          <p:cNvSpPr>
            <a:spLocks noGrp="1"/>
          </p:cNvSpPr>
          <p:nvPr>
            <p:ph type="dt" sz="half" idx="10"/>
          </p:nvPr>
        </p:nvSpPr>
        <p:spPr/>
        <p:txBody>
          <a:bodyPr/>
          <a:lstStyle/>
          <a:p>
            <a:fld id="{AD8A83C7-5A1B-4F33-995E-73C2281EB5A7}" type="datetime1">
              <a:rPr lang="en-IN" smtClean="0"/>
              <a:t>03-08-2023</a:t>
            </a:fld>
            <a:endParaRPr lang="en-IN"/>
          </a:p>
        </p:txBody>
      </p:sp>
      <p:sp>
        <p:nvSpPr>
          <p:cNvPr id="8" name="Footer Placeholder 7">
            <a:extLst>
              <a:ext uri="{FF2B5EF4-FFF2-40B4-BE49-F238E27FC236}">
                <a16:creationId xmlns:a16="http://schemas.microsoft.com/office/drawing/2014/main" id="{8D15FC1F-174F-BEDD-FDA4-01707E139C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D5B0A4F-1B10-AB90-E13D-BA0F801BB30B}"/>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1582322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A6599-85E4-CB7E-5B7E-D89958F4897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9AA20D-1A07-3F03-93A5-ECF24E615B79}"/>
              </a:ext>
            </a:extLst>
          </p:cNvPr>
          <p:cNvSpPr>
            <a:spLocks noGrp="1"/>
          </p:cNvSpPr>
          <p:nvPr>
            <p:ph type="dt" sz="half" idx="10"/>
          </p:nvPr>
        </p:nvSpPr>
        <p:spPr/>
        <p:txBody>
          <a:bodyPr/>
          <a:lstStyle/>
          <a:p>
            <a:fld id="{27F315EC-42A3-45D7-A38E-F60770010601}" type="datetime1">
              <a:rPr lang="en-IN" smtClean="0"/>
              <a:t>03-08-2023</a:t>
            </a:fld>
            <a:endParaRPr lang="en-IN"/>
          </a:p>
        </p:txBody>
      </p:sp>
      <p:sp>
        <p:nvSpPr>
          <p:cNvPr id="4" name="Footer Placeholder 3">
            <a:extLst>
              <a:ext uri="{FF2B5EF4-FFF2-40B4-BE49-F238E27FC236}">
                <a16:creationId xmlns:a16="http://schemas.microsoft.com/office/drawing/2014/main" id="{36B230CD-09B4-2AC9-E9E0-C801D05D8F8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AF612F3-4228-3D1E-44C7-737C3CC188A0}"/>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316034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3095DB-BED3-0B6B-6095-80258EEB3095}"/>
              </a:ext>
            </a:extLst>
          </p:cNvPr>
          <p:cNvSpPr>
            <a:spLocks noGrp="1"/>
          </p:cNvSpPr>
          <p:nvPr>
            <p:ph type="dt" sz="half" idx="10"/>
          </p:nvPr>
        </p:nvSpPr>
        <p:spPr/>
        <p:txBody>
          <a:bodyPr/>
          <a:lstStyle/>
          <a:p>
            <a:fld id="{68E3F9BD-B066-461D-80E7-F1BE66DB5E35}" type="datetime1">
              <a:rPr lang="en-IN" smtClean="0"/>
              <a:t>03-08-2023</a:t>
            </a:fld>
            <a:endParaRPr lang="en-IN"/>
          </a:p>
        </p:txBody>
      </p:sp>
      <p:sp>
        <p:nvSpPr>
          <p:cNvPr id="3" name="Footer Placeholder 2">
            <a:extLst>
              <a:ext uri="{FF2B5EF4-FFF2-40B4-BE49-F238E27FC236}">
                <a16:creationId xmlns:a16="http://schemas.microsoft.com/office/drawing/2014/main" id="{D1135E8B-B9E2-EB20-FB78-F66CEAC31BF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62DE030-2A1B-F234-1329-3AD28EA44154}"/>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335150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7A1D7-F980-AF16-502B-B1B33CA03B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06B1BA-39EF-A7C8-9742-0B217642B6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A3B8A74-E2DC-4BAB-D349-D1B3538D51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1C00B-C770-9BC0-3767-C433E60B5E73}"/>
              </a:ext>
            </a:extLst>
          </p:cNvPr>
          <p:cNvSpPr>
            <a:spLocks noGrp="1"/>
          </p:cNvSpPr>
          <p:nvPr>
            <p:ph type="dt" sz="half" idx="10"/>
          </p:nvPr>
        </p:nvSpPr>
        <p:spPr/>
        <p:txBody>
          <a:bodyPr/>
          <a:lstStyle/>
          <a:p>
            <a:fld id="{19650BD7-E63A-49D4-89FF-4ABE884AEDAC}" type="datetime1">
              <a:rPr lang="en-IN" smtClean="0"/>
              <a:t>03-08-2023</a:t>
            </a:fld>
            <a:endParaRPr lang="en-IN"/>
          </a:p>
        </p:txBody>
      </p:sp>
      <p:sp>
        <p:nvSpPr>
          <p:cNvPr id="6" name="Footer Placeholder 5">
            <a:extLst>
              <a:ext uri="{FF2B5EF4-FFF2-40B4-BE49-F238E27FC236}">
                <a16:creationId xmlns:a16="http://schemas.microsoft.com/office/drawing/2014/main" id="{A957EB33-46B5-9603-18E5-A09EC8D7E0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B1BA889-81A1-4DA6-1961-D6DA880C45DF}"/>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607484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5553B-182B-2F8E-763C-7E7E0995E2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6F1BCD4-A38F-F373-C6CB-213F1C7A58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E750CD2-C54C-1E60-0A1E-0C63B23B2C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7121DB-4DBB-23A4-5B83-117C128DDAD4}"/>
              </a:ext>
            </a:extLst>
          </p:cNvPr>
          <p:cNvSpPr>
            <a:spLocks noGrp="1"/>
          </p:cNvSpPr>
          <p:nvPr>
            <p:ph type="dt" sz="half" idx="10"/>
          </p:nvPr>
        </p:nvSpPr>
        <p:spPr/>
        <p:txBody>
          <a:bodyPr/>
          <a:lstStyle/>
          <a:p>
            <a:fld id="{1749FC0F-B773-4021-8B18-7C82C395683A}" type="datetime1">
              <a:rPr lang="en-IN" smtClean="0"/>
              <a:t>03-08-2023</a:t>
            </a:fld>
            <a:endParaRPr lang="en-IN"/>
          </a:p>
        </p:txBody>
      </p:sp>
      <p:sp>
        <p:nvSpPr>
          <p:cNvPr id="6" name="Footer Placeholder 5">
            <a:extLst>
              <a:ext uri="{FF2B5EF4-FFF2-40B4-BE49-F238E27FC236}">
                <a16:creationId xmlns:a16="http://schemas.microsoft.com/office/drawing/2014/main" id="{BE87CCA2-A36B-0A99-E74D-0739A6C2C32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CB556A8-75E8-9551-3330-2DE64462BEFC}"/>
              </a:ext>
            </a:extLst>
          </p:cNvPr>
          <p:cNvSpPr>
            <a:spLocks noGrp="1"/>
          </p:cNvSpPr>
          <p:nvPr>
            <p:ph type="sldNum" sz="quarter" idx="12"/>
          </p:nvPr>
        </p:nvSpPr>
        <p:spPr/>
        <p:txBody>
          <a:bodyPr/>
          <a:lstStyle/>
          <a:p>
            <a:fld id="{B70E6133-1959-4CB5-B03E-1CD263C5CC3F}" type="slidenum">
              <a:rPr lang="en-IN" smtClean="0"/>
              <a:t>‹#›</a:t>
            </a:fld>
            <a:endParaRPr lang="en-IN"/>
          </a:p>
        </p:txBody>
      </p:sp>
    </p:spTree>
    <p:extLst>
      <p:ext uri="{BB962C8B-B14F-4D97-AF65-F5344CB8AC3E}">
        <p14:creationId xmlns:p14="http://schemas.microsoft.com/office/powerpoint/2010/main" val="3957196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E9D198-2D9E-DEEB-31A1-AB9612D325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787D20D-2E54-68F5-7BA2-948FC0EB8E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18C60E-115A-4774-F682-5701107E7F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AC802-58E6-425B-9CCD-AD211326CA59}" type="datetime1">
              <a:rPr lang="en-IN" smtClean="0"/>
              <a:t>03-08-2023</a:t>
            </a:fld>
            <a:endParaRPr lang="en-IN"/>
          </a:p>
        </p:txBody>
      </p:sp>
      <p:sp>
        <p:nvSpPr>
          <p:cNvPr id="5" name="Footer Placeholder 4">
            <a:extLst>
              <a:ext uri="{FF2B5EF4-FFF2-40B4-BE49-F238E27FC236}">
                <a16:creationId xmlns:a16="http://schemas.microsoft.com/office/drawing/2014/main" id="{A003D518-1169-105B-D45C-54B347E109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FB3BB37-085A-A152-C786-0D3F539B87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800">
                <a:solidFill>
                  <a:schemeClr val="accent1"/>
                </a:solidFill>
              </a:defRPr>
            </a:lvl1pPr>
          </a:lstStyle>
          <a:p>
            <a:fld id="{B70E6133-1959-4CB5-B03E-1CD263C5CC3F}" type="slidenum">
              <a:rPr lang="en-IN" smtClean="0"/>
              <a:pPr/>
              <a:t>‹#›</a:t>
            </a:fld>
            <a:endParaRPr lang="en-IN"/>
          </a:p>
        </p:txBody>
      </p:sp>
    </p:spTree>
    <p:extLst>
      <p:ext uri="{BB962C8B-B14F-4D97-AF65-F5344CB8AC3E}">
        <p14:creationId xmlns:p14="http://schemas.microsoft.com/office/powerpoint/2010/main" val="3530730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file:///C:\My%20Documents\College%20folder\letter%20head\college%20logo.jpg"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B80CF-8A32-2ECE-F3F7-F849EEC58C55}"/>
              </a:ext>
            </a:extLst>
          </p:cNvPr>
          <p:cNvSpPr>
            <a:spLocks noGrp="1"/>
          </p:cNvSpPr>
          <p:nvPr>
            <p:ph type="title"/>
          </p:nvPr>
        </p:nvSpPr>
        <p:spPr>
          <a:xfrm>
            <a:off x="206829" y="517524"/>
            <a:ext cx="11289954" cy="1671206"/>
          </a:xfrm>
        </p:spPr>
        <p:txBody>
          <a:bodyPr>
            <a:noAutofit/>
          </a:bodyPr>
          <a:lstStyle/>
          <a:p>
            <a:pPr marL="175260" marR="73025" algn="ctr">
              <a:lnSpc>
                <a:spcPct val="152000"/>
              </a:lnSpc>
              <a:spcBef>
                <a:spcPts val="5"/>
              </a:spcBef>
              <a:spcAft>
                <a:spcPts val="0"/>
              </a:spcAft>
            </a:pPr>
            <a:r>
              <a:rPr lang="en-US" sz="2800" b="1" dirty="0">
                <a:effectLst/>
                <a:latin typeface="Cambria" panose="02040503050406030204" pitchFamily="18" charset="0"/>
                <a:ea typeface="Cambria" panose="02040503050406030204" pitchFamily="18" charset="0"/>
                <a:cs typeface="Cambria" panose="02040503050406030204" pitchFamily="18" charset="0"/>
              </a:rPr>
              <a:t>A</a:t>
            </a:r>
            <a:r>
              <a:rPr lang="en-US" sz="2800" b="1" spc="12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DESCRIPTIVE</a:t>
            </a:r>
            <a:r>
              <a:rPr lang="en-US" sz="2800" b="1" spc="13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OBSERVATIONAL</a:t>
            </a:r>
            <a:r>
              <a:rPr lang="en-US" sz="2800" b="1" spc="12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PROSPECTIVE</a:t>
            </a:r>
            <a:r>
              <a:rPr lang="en-US" sz="2800" b="1" spc="12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STUDY</a:t>
            </a:r>
            <a:r>
              <a:rPr lang="en-US" sz="2800" b="1" spc="10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OF</a:t>
            </a:r>
            <a:r>
              <a:rPr lang="en-US" sz="2800" b="1" spc="10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THE</a:t>
            </a:r>
            <a:r>
              <a:rPr lang="en-US" sz="2800" b="1" spc="12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SPECTRUM</a:t>
            </a:r>
            <a:r>
              <a:rPr lang="en-US" sz="2800" b="1" spc="12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OF</a:t>
            </a:r>
            <a:r>
              <a:rPr lang="en-US" sz="2800" b="1" spc="-26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POSTNATAL</a:t>
            </a:r>
            <a:r>
              <a:rPr lang="en-US" sz="2800" b="1" spc="6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COMPLICATIONS</a:t>
            </a:r>
            <a:r>
              <a:rPr lang="en-US" sz="2800" b="1" spc="7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OF</a:t>
            </a:r>
            <a:r>
              <a:rPr lang="en-US" sz="2800" b="1" spc="6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PATIENTS</a:t>
            </a:r>
            <a:r>
              <a:rPr lang="en-US" sz="2800" b="1" spc="100"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IN</a:t>
            </a:r>
            <a:r>
              <a:rPr lang="en-US" sz="2800" b="1" spc="6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TERTIARY</a:t>
            </a:r>
            <a:r>
              <a:rPr lang="en-US" sz="2800" b="1" spc="5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CARE</a:t>
            </a:r>
            <a:r>
              <a:rPr lang="en-US" sz="2800" b="1" spc="75" dirty="0">
                <a:effectLst/>
                <a:latin typeface="Cambria" panose="02040503050406030204" pitchFamily="18" charset="0"/>
                <a:ea typeface="Cambria" panose="02040503050406030204" pitchFamily="18" charset="0"/>
                <a:cs typeface="Cambria" panose="02040503050406030204" pitchFamily="18" charset="0"/>
              </a:rPr>
              <a:t> </a:t>
            </a:r>
            <a:r>
              <a:rPr lang="en-US" sz="2800" b="1" dirty="0">
                <a:effectLst/>
                <a:latin typeface="Cambria" panose="02040503050406030204" pitchFamily="18" charset="0"/>
                <a:ea typeface="Cambria" panose="02040503050406030204" pitchFamily="18" charset="0"/>
                <a:cs typeface="Cambria" panose="02040503050406030204" pitchFamily="18" charset="0"/>
              </a:rPr>
              <a:t>HOSPITAL.</a:t>
            </a:r>
            <a:br>
              <a:rPr lang="en-IN" sz="3200" b="1" dirty="0">
                <a:effectLst/>
                <a:latin typeface="Cambria" panose="02040503050406030204" pitchFamily="18" charset="0"/>
                <a:ea typeface="Cambria" panose="02040503050406030204" pitchFamily="18" charset="0"/>
                <a:cs typeface="Cambria" panose="02040503050406030204" pitchFamily="18" charset="0"/>
              </a:rPr>
            </a:br>
            <a:r>
              <a:rPr lang="en-US" sz="3200" b="1" dirty="0">
                <a:effectLst/>
                <a:latin typeface="Times New Roman" panose="02020603050405020304" pitchFamily="18" charset="0"/>
                <a:ea typeface="Cambria" panose="02040503050406030204" pitchFamily="18" charset="0"/>
                <a:cs typeface="Cambria" panose="02040503050406030204" pitchFamily="18" charset="0"/>
              </a:rPr>
              <a:t> </a:t>
            </a:r>
            <a:endParaRPr lang="en-IN" sz="3200" dirty="0"/>
          </a:p>
        </p:txBody>
      </p:sp>
      <p:pic>
        <p:nvPicPr>
          <p:cNvPr id="4" name="Picture 3">
            <a:extLst>
              <a:ext uri="{FF2B5EF4-FFF2-40B4-BE49-F238E27FC236}">
                <a16:creationId xmlns:a16="http://schemas.microsoft.com/office/drawing/2014/main" id="{B3C585A9-F728-2457-8FB1-4FE692E5D50D}"/>
              </a:ext>
            </a:extLst>
          </p:cNvPr>
          <p:cNvPicPr>
            <a:picLocks noChangeAspect="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913267" y="2416628"/>
            <a:ext cx="2365466" cy="1789008"/>
          </a:xfrm>
          <a:prstGeom prst="rect">
            <a:avLst/>
          </a:prstGeom>
          <a:noFill/>
          <a:ln>
            <a:noFill/>
          </a:ln>
        </p:spPr>
      </p:pic>
      <p:sp>
        <p:nvSpPr>
          <p:cNvPr id="6" name="TextBox 5">
            <a:extLst>
              <a:ext uri="{FF2B5EF4-FFF2-40B4-BE49-F238E27FC236}">
                <a16:creationId xmlns:a16="http://schemas.microsoft.com/office/drawing/2014/main" id="{35D3B523-B27E-EA83-477C-1A0A9AE53159}"/>
              </a:ext>
            </a:extLst>
          </p:cNvPr>
          <p:cNvSpPr txBox="1"/>
          <p:nvPr/>
        </p:nvSpPr>
        <p:spPr>
          <a:xfrm>
            <a:off x="758190" y="2662305"/>
            <a:ext cx="6096000" cy="1648785"/>
          </a:xfrm>
          <a:prstGeom prst="rect">
            <a:avLst/>
          </a:prstGeom>
          <a:noFill/>
        </p:spPr>
        <p:txBody>
          <a:bodyPr wrap="square">
            <a:spAutoFit/>
          </a:bodyPr>
          <a:lstStyle/>
          <a:p>
            <a:pPr>
              <a:lnSpc>
                <a:spcPct val="115000"/>
              </a:lnSpc>
              <a:spcAft>
                <a:spcPts val="800"/>
              </a:spcAft>
            </a:pPr>
            <a:r>
              <a:rPr lang="en-US" sz="1800" b="1" dirty="0">
                <a:effectLst/>
                <a:latin typeface="Cambria" panose="02040503050406030204" pitchFamily="18" charset="0"/>
                <a:ea typeface="Cambria" panose="02040503050406030204" pitchFamily="18" charset="0"/>
              </a:rPr>
              <a:t>A Project Submitted to</a:t>
            </a:r>
            <a:endParaRPr lang="en-IN" sz="1800" dirty="0">
              <a:effectLst/>
              <a:latin typeface="Cambria" panose="02040503050406030204" pitchFamily="18" charset="0"/>
              <a:ea typeface="Cambria" panose="02040503050406030204" pitchFamily="18" charset="0"/>
            </a:endParaRPr>
          </a:p>
          <a:p>
            <a:pPr>
              <a:lnSpc>
                <a:spcPct val="115000"/>
              </a:lnSpc>
              <a:spcAft>
                <a:spcPts val="800"/>
              </a:spcAft>
            </a:pPr>
            <a:r>
              <a:rPr lang="en-US" sz="1800" dirty="0">
                <a:effectLst/>
                <a:latin typeface="Cambria" panose="02040503050406030204" pitchFamily="18" charset="0"/>
                <a:ea typeface="Cambria" panose="02040503050406030204" pitchFamily="18" charset="0"/>
              </a:rPr>
              <a:t>Dr. Babasaheb Ambedkar </a:t>
            </a:r>
          </a:p>
          <a:p>
            <a:pPr>
              <a:lnSpc>
                <a:spcPct val="115000"/>
              </a:lnSpc>
              <a:spcAft>
                <a:spcPts val="800"/>
              </a:spcAft>
            </a:pPr>
            <a:r>
              <a:rPr lang="en-US" sz="1800" dirty="0">
                <a:effectLst/>
                <a:latin typeface="Cambria" panose="02040503050406030204" pitchFamily="18" charset="0"/>
                <a:ea typeface="Cambria" panose="02040503050406030204" pitchFamily="18" charset="0"/>
              </a:rPr>
              <a:t>Marathwada University,</a:t>
            </a:r>
            <a:endParaRPr lang="en-IN" sz="1800" dirty="0">
              <a:effectLst/>
              <a:latin typeface="Cambria" panose="02040503050406030204" pitchFamily="18" charset="0"/>
              <a:ea typeface="Cambria" panose="02040503050406030204" pitchFamily="18" charset="0"/>
            </a:endParaRPr>
          </a:p>
          <a:p>
            <a:pPr>
              <a:lnSpc>
                <a:spcPct val="115000"/>
              </a:lnSpc>
              <a:spcAft>
                <a:spcPts val="800"/>
              </a:spcAft>
            </a:pPr>
            <a:r>
              <a:rPr lang="en-US" sz="1800" dirty="0">
                <a:effectLst/>
                <a:latin typeface="Cambria" panose="02040503050406030204" pitchFamily="18" charset="0"/>
                <a:ea typeface="Cambria" panose="02040503050406030204" pitchFamily="18" charset="0"/>
              </a:rPr>
              <a:t>Aurangabad.</a:t>
            </a:r>
            <a:endParaRPr lang="en-IN" sz="1800" dirty="0">
              <a:effectLst/>
              <a:latin typeface="Cambria" panose="02040503050406030204" pitchFamily="18" charset="0"/>
              <a:ea typeface="Cambria" panose="02040503050406030204" pitchFamily="18" charset="0"/>
            </a:endParaRPr>
          </a:p>
        </p:txBody>
      </p:sp>
      <p:sp>
        <p:nvSpPr>
          <p:cNvPr id="8" name="TextBox 7">
            <a:extLst>
              <a:ext uri="{FF2B5EF4-FFF2-40B4-BE49-F238E27FC236}">
                <a16:creationId xmlns:a16="http://schemas.microsoft.com/office/drawing/2014/main" id="{CE2B1D35-2864-43E6-9549-7B61A92C709D}"/>
              </a:ext>
            </a:extLst>
          </p:cNvPr>
          <p:cNvSpPr txBox="1"/>
          <p:nvPr/>
        </p:nvSpPr>
        <p:spPr>
          <a:xfrm>
            <a:off x="2751364" y="4784665"/>
            <a:ext cx="6689270" cy="1555811"/>
          </a:xfrm>
          <a:prstGeom prst="rect">
            <a:avLst/>
          </a:prstGeom>
          <a:noFill/>
        </p:spPr>
        <p:txBody>
          <a:bodyPr wrap="square">
            <a:spAutoFit/>
          </a:bodyPr>
          <a:lstStyle/>
          <a:p>
            <a:pPr algn="ctr">
              <a:lnSpc>
                <a:spcPct val="115000"/>
              </a:lnSpc>
              <a:spcAft>
                <a:spcPts val="600"/>
              </a:spcAft>
              <a:tabLst>
                <a:tab pos="630555" algn="l"/>
                <a:tab pos="2971800" algn="ctr"/>
              </a:tabLst>
            </a:pPr>
            <a:r>
              <a:rPr lang="en-US" sz="1800" dirty="0">
                <a:effectLst/>
                <a:latin typeface="Cambria" panose="02040503050406030204" pitchFamily="18" charset="0"/>
                <a:ea typeface="Cambria" panose="02040503050406030204" pitchFamily="18" charset="0"/>
              </a:rPr>
              <a:t>Government College of Pharmacy, Aurangabad.</a:t>
            </a:r>
            <a:endParaRPr lang="en-IN" sz="1800" dirty="0">
              <a:effectLst/>
              <a:latin typeface="Cambria" panose="02040503050406030204" pitchFamily="18" charset="0"/>
              <a:ea typeface="Cambria" panose="02040503050406030204" pitchFamily="18" charset="0"/>
            </a:endParaRPr>
          </a:p>
          <a:p>
            <a:pPr algn="ctr">
              <a:lnSpc>
                <a:spcPct val="115000"/>
              </a:lnSpc>
              <a:spcAft>
                <a:spcPts val="600"/>
              </a:spcAft>
              <a:tabLst>
                <a:tab pos="630555" algn="l"/>
                <a:tab pos="2971800" algn="ctr"/>
              </a:tabLst>
            </a:pPr>
            <a:r>
              <a:rPr lang="en-US" sz="1800" dirty="0">
                <a:effectLst/>
                <a:latin typeface="Cambria" panose="02040503050406030204" pitchFamily="18" charset="0"/>
                <a:ea typeface="Cambria" panose="02040503050406030204" pitchFamily="18" charset="0"/>
              </a:rPr>
              <a:t>DR. BABASAHEB AMBEDKAR MARATHWADA UNIVERSITY</a:t>
            </a:r>
            <a:endParaRPr lang="en-IN" sz="1800" dirty="0">
              <a:effectLst/>
              <a:latin typeface="Cambria" panose="02040503050406030204" pitchFamily="18" charset="0"/>
              <a:ea typeface="Cambria" panose="02040503050406030204" pitchFamily="18" charset="0"/>
            </a:endParaRPr>
          </a:p>
          <a:p>
            <a:pPr algn="ctr">
              <a:lnSpc>
                <a:spcPct val="115000"/>
              </a:lnSpc>
              <a:spcAft>
                <a:spcPts val="600"/>
              </a:spcAft>
              <a:tabLst>
                <a:tab pos="630555" algn="l"/>
                <a:tab pos="2971800" algn="ctr"/>
              </a:tabLst>
            </a:pPr>
            <a:r>
              <a:rPr lang="en-US" sz="1800" dirty="0">
                <a:effectLst/>
                <a:latin typeface="Cambria" panose="02040503050406030204" pitchFamily="18" charset="0"/>
                <a:ea typeface="Cambria" panose="02040503050406030204" pitchFamily="18" charset="0"/>
              </a:rPr>
              <a:t>AURANGABAD (M.S.) 431005, INDIA</a:t>
            </a:r>
            <a:endParaRPr lang="en-IN" sz="1800" dirty="0">
              <a:effectLst/>
              <a:latin typeface="Cambria" panose="02040503050406030204" pitchFamily="18" charset="0"/>
              <a:ea typeface="Cambria" panose="02040503050406030204" pitchFamily="18" charset="0"/>
            </a:endParaRPr>
          </a:p>
          <a:p>
            <a:pPr algn="ctr"/>
            <a:r>
              <a:rPr lang="en-US" sz="1800" dirty="0">
                <a:effectLst/>
                <a:latin typeface="Cambria" panose="02040503050406030204" pitchFamily="18" charset="0"/>
                <a:ea typeface="Cambria" panose="02040503050406030204" pitchFamily="18" charset="0"/>
              </a:rPr>
              <a:t>2022-2023</a:t>
            </a:r>
            <a:endParaRPr lang="en-IN" dirty="0">
              <a:latin typeface="Cambria" panose="02040503050406030204" pitchFamily="18" charset="0"/>
              <a:ea typeface="Cambria" panose="02040503050406030204" pitchFamily="18" charset="0"/>
            </a:endParaRPr>
          </a:p>
        </p:txBody>
      </p:sp>
      <p:sp>
        <p:nvSpPr>
          <p:cNvPr id="10" name="TextBox 9">
            <a:extLst>
              <a:ext uri="{FF2B5EF4-FFF2-40B4-BE49-F238E27FC236}">
                <a16:creationId xmlns:a16="http://schemas.microsoft.com/office/drawing/2014/main" id="{5E20722B-66CA-5316-3002-DE4AF0FAD702}"/>
              </a:ext>
            </a:extLst>
          </p:cNvPr>
          <p:cNvSpPr txBox="1"/>
          <p:nvPr/>
        </p:nvSpPr>
        <p:spPr>
          <a:xfrm>
            <a:off x="6392634" y="2767759"/>
            <a:ext cx="6096000" cy="806503"/>
          </a:xfrm>
          <a:prstGeom prst="rect">
            <a:avLst/>
          </a:prstGeom>
          <a:noFill/>
        </p:spPr>
        <p:txBody>
          <a:bodyPr wrap="square">
            <a:spAutoFit/>
          </a:bodyPr>
          <a:lstStyle/>
          <a:p>
            <a:pPr algn="ctr">
              <a:lnSpc>
                <a:spcPct val="115000"/>
              </a:lnSpc>
              <a:spcAft>
                <a:spcPts val="800"/>
              </a:spcAft>
            </a:pPr>
            <a:r>
              <a:rPr lang="en-US" sz="1800" b="1" dirty="0">
                <a:effectLst/>
                <a:latin typeface="Cambria" panose="02040503050406030204" pitchFamily="18" charset="0"/>
                <a:ea typeface="Cambria" panose="02040503050406030204" pitchFamily="18" charset="0"/>
              </a:rPr>
              <a:t>For the Degree of</a:t>
            </a:r>
            <a:endParaRPr lang="en-IN" sz="1800" dirty="0">
              <a:effectLst/>
              <a:latin typeface="Cambria" panose="02040503050406030204" pitchFamily="18" charset="0"/>
              <a:ea typeface="Cambria" panose="02040503050406030204" pitchFamily="18" charset="0"/>
            </a:endParaRPr>
          </a:p>
          <a:p>
            <a:pPr algn="ctr">
              <a:lnSpc>
                <a:spcPct val="115000"/>
              </a:lnSpc>
              <a:spcAft>
                <a:spcPts val="800"/>
              </a:spcAft>
            </a:pPr>
            <a:r>
              <a:rPr lang="en-US" sz="1800" dirty="0">
                <a:effectLst/>
                <a:latin typeface="Cambria" panose="02040503050406030204" pitchFamily="18" charset="0"/>
                <a:ea typeface="Cambria" panose="02040503050406030204" pitchFamily="18" charset="0"/>
              </a:rPr>
              <a:t>Doctor of Pharmacy (Pharm-D)</a:t>
            </a:r>
            <a:endParaRPr lang="en-IN" sz="1800" dirty="0">
              <a:effectLst/>
              <a:latin typeface="Cambria" panose="02040503050406030204" pitchFamily="18" charset="0"/>
              <a:ea typeface="Cambria" panose="02040503050406030204" pitchFamily="18" charset="0"/>
            </a:endParaRPr>
          </a:p>
        </p:txBody>
      </p:sp>
      <p:sp>
        <p:nvSpPr>
          <p:cNvPr id="3" name="Slide Number Placeholder 2">
            <a:extLst>
              <a:ext uri="{FF2B5EF4-FFF2-40B4-BE49-F238E27FC236}">
                <a16:creationId xmlns:a16="http://schemas.microsoft.com/office/drawing/2014/main" id="{D5B7AC5B-1901-1A79-03BF-DD4E84D07949}"/>
              </a:ext>
            </a:extLst>
          </p:cNvPr>
          <p:cNvSpPr>
            <a:spLocks noGrp="1"/>
          </p:cNvSpPr>
          <p:nvPr>
            <p:ph type="sldNum" sz="quarter" idx="12"/>
          </p:nvPr>
        </p:nvSpPr>
        <p:spPr/>
        <p:txBody>
          <a:bodyPr/>
          <a:lstStyle/>
          <a:p>
            <a:fld id="{B70E6133-1959-4CB5-B03E-1CD263C5CC3F}" type="slidenum">
              <a:rPr lang="en-IN" smtClean="0"/>
              <a:t>1</a:t>
            </a:fld>
            <a:endParaRPr lang="en-IN"/>
          </a:p>
        </p:txBody>
      </p:sp>
    </p:spTree>
    <p:extLst>
      <p:ext uri="{BB962C8B-B14F-4D97-AF65-F5344CB8AC3E}">
        <p14:creationId xmlns:p14="http://schemas.microsoft.com/office/powerpoint/2010/main" val="471511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F69BF-846D-9A82-3172-7DB2D69417D4}"/>
              </a:ext>
            </a:extLst>
          </p:cNvPr>
          <p:cNvSpPr>
            <a:spLocks noGrp="1"/>
          </p:cNvSpPr>
          <p:nvPr>
            <p:ph type="title"/>
          </p:nvPr>
        </p:nvSpPr>
        <p:spPr>
          <a:xfrm>
            <a:off x="838200" y="82098"/>
            <a:ext cx="10515600" cy="598940"/>
          </a:xfrm>
        </p:spPr>
        <p:txBody>
          <a:bodyPr>
            <a:normAutofit fontScale="90000"/>
          </a:bodyPr>
          <a:lstStyle/>
          <a:p>
            <a:pPr algn="ctr"/>
            <a:r>
              <a:rPr lang="en-US" dirty="0">
                <a:latin typeface="Cambria" panose="02040503050406030204" pitchFamily="18" charset="0"/>
                <a:ea typeface="Cambria" panose="02040503050406030204" pitchFamily="18" charset="0"/>
              </a:rPr>
              <a:t>METHODOLOGY</a:t>
            </a:r>
            <a:endParaRPr lang="en-IN"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1073125B-BF19-4B77-3556-33102903F88F}"/>
              </a:ext>
            </a:extLst>
          </p:cNvPr>
          <p:cNvSpPr>
            <a:spLocks noGrp="1"/>
          </p:cNvSpPr>
          <p:nvPr>
            <p:ph idx="1"/>
          </p:nvPr>
        </p:nvSpPr>
        <p:spPr>
          <a:xfrm>
            <a:off x="664027" y="622767"/>
            <a:ext cx="11146973" cy="5832461"/>
          </a:xfrm>
        </p:spPr>
        <p:txBody>
          <a:bodyPr>
            <a:normAutofit fontScale="47500" lnSpcReduction="20000"/>
          </a:bodyPr>
          <a:lstStyle/>
          <a:p>
            <a:r>
              <a:rPr lang="en-US" sz="4200" b="1" dirty="0">
                <a:effectLst/>
                <a:latin typeface="Cambria" panose="02040503050406030204" pitchFamily="18" charset="0"/>
                <a:ea typeface="Cambria" panose="02040503050406030204" pitchFamily="18" charset="0"/>
                <a:cs typeface="Cambria" panose="02040503050406030204" pitchFamily="18" charset="0"/>
              </a:rPr>
              <a:t>Study Design</a:t>
            </a:r>
          </a:p>
          <a:p>
            <a:pPr marL="0" indent="0">
              <a:buNone/>
            </a:pPr>
            <a:r>
              <a:rPr lang="en-US" sz="3800" dirty="0">
                <a:effectLst/>
                <a:latin typeface="Cambria" panose="02040503050406030204" pitchFamily="18" charset="0"/>
                <a:ea typeface="Cambria" panose="02040503050406030204" pitchFamily="18" charset="0"/>
                <a:cs typeface="Cambria" panose="02040503050406030204" pitchFamily="18" charset="0"/>
              </a:rPr>
              <a:t>This was an </a:t>
            </a:r>
            <a:r>
              <a:rPr lang="en-US" sz="3800" b="1" dirty="0">
                <a:effectLst/>
                <a:latin typeface="Cambria" panose="02040503050406030204" pitchFamily="18" charset="0"/>
                <a:ea typeface="Cambria" panose="02040503050406030204" pitchFamily="18" charset="0"/>
                <a:cs typeface="Cambria" panose="02040503050406030204" pitchFamily="18" charset="0"/>
              </a:rPr>
              <a:t>Observational Prospective study</a:t>
            </a:r>
            <a:r>
              <a:rPr lang="en-US" sz="3800" dirty="0">
                <a:effectLst/>
                <a:latin typeface="Cambria" panose="02040503050406030204" pitchFamily="18" charset="0"/>
                <a:ea typeface="Cambria" panose="02040503050406030204" pitchFamily="18" charset="0"/>
                <a:cs typeface="Cambria" panose="02040503050406030204" pitchFamily="18" charset="0"/>
              </a:rPr>
              <a:t>. </a:t>
            </a:r>
          </a:p>
          <a:p>
            <a:pPr marL="0" indent="0">
              <a:buNone/>
            </a:pPr>
            <a:r>
              <a:rPr lang="en-US" sz="3800" dirty="0">
                <a:effectLst/>
                <a:latin typeface="Cambria" panose="02040503050406030204" pitchFamily="18" charset="0"/>
                <a:ea typeface="Cambria" panose="02040503050406030204" pitchFamily="18" charset="0"/>
                <a:cs typeface="Cambria" panose="02040503050406030204" pitchFamily="18" charset="0"/>
              </a:rPr>
              <a:t>The study was given ethical approval by</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Institutional</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Ethics</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Committee</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(IEC)</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of</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Government</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Medical</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College,</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Aurangabad</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u="sng" dirty="0">
                <a:effectLst/>
                <a:latin typeface="Cambria" panose="02040503050406030204" pitchFamily="18" charset="0"/>
                <a:ea typeface="Cambria" panose="02040503050406030204" pitchFamily="18" charset="0"/>
                <a:cs typeface="Cambria" panose="02040503050406030204" pitchFamily="18" charset="0"/>
              </a:rPr>
              <a:t>(</a:t>
            </a:r>
            <a:r>
              <a:rPr lang="en-US" sz="3800" u="sng" dirty="0" err="1">
                <a:effectLst/>
                <a:latin typeface="Cambria" panose="02040503050406030204" pitchFamily="18" charset="0"/>
                <a:ea typeface="Cambria" panose="02040503050406030204" pitchFamily="18" charset="0"/>
                <a:cs typeface="Cambria" panose="02040503050406030204" pitchFamily="18" charset="0"/>
              </a:rPr>
              <a:t>Pharmac</a:t>
            </a:r>
            <a:r>
              <a:rPr lang="en-US" sz="3800" u="sng" dirty="0">
                <a:effectLst/>
                <a:latin typeface="Cambria" panose="02040503050406030204" pitchFamily="18" charset="0"/>
                <a:ea typeface="Cambria" panose="02040503050406030204" pitchFamily="18" charset="0"/>
                <a:cs typeface="Cambria" panose="02040503050406030204" pitchFamily="18" charset="0"/>
              </a:rPr>
              <a:t>/IEC-GMCA/Approval/229/2022)</a:t>
            </a:r>
            <a:r>
              <a:rPr lang="en-US" sz="3800" b="1" dirty="0">
                <a:effectLst/>
                <a:latin typeface="Cambria" panose="02040503050406030204" pitchFamily="18" charset="0"/>
                <a:ea typeface="Cambria" panose="02040503050406030204" pitchFamily="18" charset="0"/>
                <a:cs typeface="Cambria" panose="02040503050406030204" pitchFamily="18" charset="0"/>
              </a:rPr>
              <a:t>.</a:t>
            </a:r>
          </a:p>
          <a:p>
            <a:r>
              <a:rPr lang="en-US" sz="4200" b="1" dirty="0">
                <a:effectLst/>
                <a:latin typeface="Cambria" panose="02040503050406030204" pitchFamily="18" charset="0"/>
                <a:ea typeface="Cambria" panose="02040503050406030204" pitchFamily="18" charset="0"/>
                <a:cs typeface="Cambria" panose="02040503050406030204" pitchFamily="18" charset="0"/>
              </a:rPr>
              <a:t>Study population</a:t>
            </a:r>
          </a:p>
          <a:p>
            <a:pPr marL="543560" marR="559435" indent="0">
              <a:lnSpc>
                <a:spcPct val="117000"/>
              </a:lnSpc>
              <a:spcBef>
                <a:spcPts val="1195"/>
              </a:spcBef>
              <a:spcAft>
                <a:spcPts val="0"/>
              </a:spcAft>
              <a:buNone/>
            </a:pPr>
            <a:r>
              <a:rPr lang="en-US" sz="3800" dirty="0">
                <a:effectLst/>
                <a:latin typeface="Cambria" panose="02040503050406030204" pitchFamily="18" charset="0"/>
                <a:ea typeface="Cambria" panose="02040503050406030204" pitchFamily="18" charset="0"/>
                <a:cs typeface="Cambria" panose="02040503050406030204" pitchFamily="18" charset="0"/>
              </a:rPr>
              <a:t>The</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study</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started</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in</a:t>
            </a:r>
            <a:r>
              <a:rPr lang="en-US" sz="3800" b="1" spc="5" dirty="0">
                <a:effectLst/>
                <a:latin typeface="Cambria" panose="02040503050406030204" pitchFamily="18" charset="0"/>
                <a:ea typeface="Cambria" panose="02040503050406030204" pitchFamily="18" charset="0"/>
                <a:cs typeface="Cambria" panose="02040503050406030204" pitchFamily="18" charset="0"/>
              </a:rPr>
              <a:t> December </a:t>
            </a:r>
            <a:r>
              <a:rPr lang="en-US" sz="3800" b="1" dirty="0">
                <a:effectLst/>
                <a:latin typeface="Cambria" panose="02040503050406030204" pitchFamily="18" charset="0"/>
                <a:ea typeface="Cambria" panose="02040503050406030204" pitchFamily="18" charset="0"/>
                <a:cs typeface="Cambria" panose="02040503050406030204" pitchFamily="18" charset="0"/>
              </a:rPr>
              <a:t>2022</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and</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continued</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until</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April</a:t>
            </a:r>
            <a:r>
              <a:rPr lang="en-US" sz="3800" b="1" spc="24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2023</a:t>
            </a:r>
            <a:r>
              <a:rPr lang="en-US" sz="3800" b="1" spc="24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for</a:t>
            </a:r>
            <a:r>
              <a:rPr lang="en-US" sz="3800" b="1" spc="2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a:t>
            </a:r>
            <a:r>
              <a:rPr lang="en-US" sz="3800" b="1" spc="24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duration</a:t>
            </a:r>
            <a:r>
              <a:rPr lang="en-US" sz="3800" b="1" spc="2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of</a:t>
            </a:r>
            <a:r>
              <a:rPr lang="en-US" sz="3800" b="1" spc="240" dirty="0">
                <a:effectLst/>
                <a:latin typeface="Cambria" panose="02040503050406030204" pitchFamily="18" charset="0"/>
                <a:ea typeface="Cambria" panose="02040503050406030204" pitchFamily="18" charset="0"/>
                <a:cs typeface="Cambria" panose="02040503050406030204" pitchFamily="18" charset="0"/>
              </a:rPr>
              <a:t> </a:t>
            </a:r>
            <a:r>
              <a:rPr lang="en-US" sz="3800" b="1" spc="240" dirty="0">
                <a:latin typeface="Cambria" panose="02040503050406030204" pitchFamily="18" charset="0"/>
                <a:ea typeface="Cambria" panose="02040503050406030204" pitchFamily="18" charset="0"/>
                <a:cs typeface="Cambria" panose="02040503050406030204" pitchFamily="18" charset="0"/>
              </a:rPr>
              <a:t>100</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days</a:t>
            </a:r>
            <a:r>
              <a:rPr lang="en-US" sz="3800" dirty="0">
                <a:effectLst/>
                <a:latin typeface="Cambria" panose="02040503050406030204" pitchFamily="18" charset="0"/>
                <a:ea typeface="Cambria" panose="02040503050406030204" pitchFamily="18" charset="0"/>
                <a:cs typeface="Cambria" panose="02040503050406030204" pitchFamily="18" charset="0"/>
              </a:rPr>
              <a:t>.</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Female</a:t>
            </a:r>
            <a:r>
              <a:rPr lang="en-US" sz="3800" b="1" spc="3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patients</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in</a:t>
            </a:r>
            <a:r>
              <a:rPr lang="en-US" sz="3800" b="1" spc="1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the</a:t>
            </a:r>
            <a:r>
              <a:rPr lang="en-US" sz="3800" b="1" spc="1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age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group</a:t>
            </a:r>
            <a:r>
              <a:rPr lang="en-US" sz="3800" b="1" spc="1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of</a:t>
            </a:r>
            <a:r>
              <a:rPr lang="en-US" sz="3800" b="1" spc="2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18-40</a:t>
            </a:r>
            <a:r>
              <a:rPr lang="en-US" sz="3800" b="1" spc="1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years,</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diagnosed</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with</a:t>
            </a:r>
            <a:r>
              <a:rPr lang="en-US" sz="3800" spc="1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postnatal</a:t>
            </a:r>
            <a:r>
              <a:rPr lang="en-US" sz="3800" spc="1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were</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enrolled</a:t>
            </a:r>
            <a:r>
              <a:rPr lang="en-US" sz="3800" spc="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into</a:t>
            </a:r>
            <a:r>
              <a:rPr lang="en-US" sz="3800" spc="-2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 study.</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During</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study</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period</a:t>
            </a:r>
            <a:r>
              <a:rPr lang="en-US" sz="3800" b="1" dirty="0">
                <a:effectLst/>
                <a:latin typeface="Cambria" panose="02040503050406030204" pitchFamily="18" charset="0"/>
                <a:ea typeface="Cambria" panose="02040503050406030204" pitchFamily="18" charset="0"/>
                <a:cs typeface="Cambria" panose="02040503050406030204" pitchFamily="18" charset="0"/>
              </a:rPr>
              <a:t>,</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the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investigators</a:t>
            </a:r>
            <a:r>
              <a:rPr lang="en-US" sz="3800" b="1" spc="2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went</a:t>
            </a:r>
            <a:r>
              <a:rPr lang="en-US" sz="3800" b="1" spc="2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to</a:t>
            </a:r>
            <a:r>
              <a:rPr lang="en-US" sz="3800" b="1" spc="-1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the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ICCU,</a:t>
            </a:r>
            <a:r>
              <a:rPr lang="en-US" sz="3800" b="1" spc="-2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MICU</a:t>
            </a:r>
            <a:r>
              <a:rPr lang="en-US" sz="3800" b="1" spc="-22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&amp;</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female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ward</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of the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Medicine</a:t>
            </a:r>
            <a:r>
              <a:rPr lang="en-US" sz="3800" b="1"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Department of the Government Medical College and</a:t>
            </a:r>
            <a:r>
              <a:rPr lang="en-US" sz="3800" spc="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Hospital,</a:t>
            </a:r>
            <a:r>
              <a:rPr lang="en-US" sz="3800" spc="-2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Aurangabad</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to</a:t>
            </a:r>
            <a:r>
              <a:rPr lang="en-US" sz="3800" spc="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check</a:t>
            </a:r>
            <a:r>
              <a:rPr lang="en-US" sz="3800" spc="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for</a:t>
            </a:r>
            <a:r>
              <a:rPr lang="en-US" sz="3800" spc="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newly</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admitted</a:t>
            </a:r>
            <a:r>
              <a:rPr lang="en-US" sz="3800" spc="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patients</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of</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PNC.</a:t>
            </a:r>
            <a:r>
              <a:rPr lang="en-US" sz="3800" spc="2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Subjected</a:t>
            </a:r>
            <a:r>
              <a:rPr lang="en-US" sz="3800" spc="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to</a:t>
            </a:r>
            <a:r>
              <a:rPr lang="en-US" sz="3800" spc="2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inclusion</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and</a:t>
            </a:r>
            <a:r>
              <a:rPr lang="en-US" sz="3800" spc="-23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exclusion</a:t>
            </a:r>
            <a:r>
              <a:rPr lang="en-US" sz="3800" spc="16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criteria,</a:t>
            </a:r>
            <a:r>
              <a:rPr lang="en-US" sz="3800" spc="16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eligible</a:t>
            </a:r>
            <a:r>
              <a:rPr lang="en-US" sz="3800" spc="1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patients</a:t>
            </a:r>
            <a:r>
              <a:rPr lang="en-US" sz="3800" spc="15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were</a:t>
            </a:r>
            <a:r>
              <a:rPr lang="en-US" sz="3800" spc="1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informed</a:t>
            </a:r>
            <a:r>
              <a:rPr lang="en-US" sz="3800" spc="1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about</a:t>
            </a:r>
            <a:r>
              <a:rPr lang="en-US" sz="3800" spc="1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a:t>
            </a:r>
            <a:r>
              <a:rPr lang="en-US" sz="3800" spc="15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study.</a:t>
            </a:r>
            <a:r>
              <a:rPr lang="en-US" sz="3800" spc="1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Interested</a:t>
            </a:r>
            <a:r>
              <a:rPr lang="en-US" sz="3800" b="1" spc="15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patients</a:t>
            </a:r>
            <a:r>
              <a:rPr lang="en-US" sz="3800" b="1" spc="1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were</a:t>
            </a:r>
            <a:r>
              <a:rPr lang="en-US" sz="3800" b="1" spc="-22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then</a:t>
            </a:r>
            <a:r>
              <a:rPr lang="en-US" sz="3800" b="1" spc="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asked</a:t>
            </a:r>
            <a:r>
              <a:rPr lang="en-US" sz="3800" b="1" spc="4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to</a:t>
            </a:r>
            <a:r>
              <a:rPr lang="en-US" sz="3800" b="1" spc="6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sign</a:t>
            </a:r>
            <a:r>
              <a:rPr lang="en-US" sz="3800" spc="6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the</a:t>
            </a:r>
            <a:r>
              <a:rPr lang="en-US" sz="3800" b="1" spc="6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Informed</a:t>
            </a:r>
            <a:r>
              <a:rPr lang="en-US" sz="3800" b="1" spc="4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Consent</a:t>
            </a:r>
            <a:r>
              <a:rPr lang="en-US" sz="3800" b="1" spc="50"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Form</a:t>
            </a:r>
            <a:r>
              <a:rPr lang="en-US" sz="3800" b="1" spc="65" dirty="0">
                <a:effectLst/>
                <a:latin typeface="Cambria" panose="02040503050406030204" pitchFamily="18" charset="0"/>
                <a:ea typeface="Cambria" panose="02040503050406030204" pitchFamily="18" charset="0"/>
                <a:cs typeface="Cambria" panose="02040503050406030204" pitchFamily="18" charset="0"/>
              </a:rPr>
              <a:t> </a:t>
            </a:r>
            <a:r>
              <a:rPr lang="en-US" sz="3800" b="1" dirty="0">
                <a:effectLst/>
                <a:latin typeface="Cambria" panose="02040503050406030204" pitchFamily="18" charset="0"/>
                <a:ea typeface="Cambria" panose="02040503050406030204" pitchFamily="18" charset="0"/>
                <a:cs typeface="Cambria" panose="02040503050406030204" pitchFamily="18" charset="0"/>
              </a:rPr>
              <a:t>(ICF</a:t>
            </a:r>
            <a:r>
              <a:rPr lang="en-US" sz="3800" dirty="0">
                <a:effectLst/>
                <a:latin typeface="Cambria" panose="02040503050406030204" pitchFamily="18" charset="0"/>
                <a:ea typeface="Cambria" panose="02040503050406030204" pitchFamily="18" charset="0"/>
                <a:cs typeface="Cambria" panose="02040503050406030204" pitchFamily="18" charset="0"/>
              </a:rPr>
              <a:t>)</a:t>
            </a:r>
            <a:r>
              <a:rPr lang="en-US" sz="3800" spc="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before</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they</a:t>
            </a:r>
            <a:r>
              <a:rPr lang="en-US" sz="3800" spc="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were</a:t>
            </a:r>
            <a:r>
              <a:rPr lang="en-US" sz="3800" spc="8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enrolled</a:t>
            </a:r>
            <a:r>
              <a:rPr lang="en-US" sz="3800" spc="70"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into</a:t>
            </a:r>
            <a:r>
              <a:rPr lang="en-US" sz="3800" spc="3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the</a:t>
            </a:r>
            <a:r>
              <a:rPr lang="en-US" sz="3800" spc="45" dirty="0">
                <a:effectLst/>
                <a:latin typeface="Cambria" panose="02040503050406030204" pitchFamily="18" charset="0"/>
                <a:ea typeface="Cambria" panose="02040503050406030204" pitchFamily="18" charset="0"/>
                <a:cs typeface="Cambria" panose="02040503050406030204" pitchFamily="18" charset="0"/>
              </a:rPr>
              <a:t> </a:t>
            </a:r>
            <a:r>
              <a:rPr lang="en-US" sz="3800" dirty="0">
                <a:effectLst/>
                <a:latin typeface="Cambria" panose="02040503050406030204" pitchFamily="18" charset="0"/>
                <a:ea typeface="Cambria" panose="02040503050406030204" pitchFamily="18" charset="0"/>
                <a:cs typeface="Cambria" panose="02040503050406030204" pitchFamily="18" charset="0"/>
              </a:rPr>
              <a:t>study.</a:t>
            </a:r>
          </a:p>
          <a:p>
            <a:pPr marL="829310" marR="559435" indent="-285750">
              <a:lnSpc>
                <a:spcPct val="117000"/>
              </a:lnSpc>
              <a:spcBef>
                <a:spcPts val="1195"/>
              </a:spcBef>
            </a:pPr>
            <a:r>
              <a:rPr lang="en-US" sz="3800" b="1" dirty="0">
                <a:effectLst/>
                <a:latin typeface="Cambria" panose="02040503050406030204" pitchFamily="18" charset="0"/>
                <a:ea typeface="Calibri" panose="020F0502020204030204" pitchFamily="34" charset="0"/>
                <a:cs typeface="Cambria" panose="02040503050406030204" pitchFamily="18" charset="0"/>
              </a:rPr>
              <a:t>         INCLUSION</a:t>
            </a:r>
            <a:r>
              <a:rPr lang="en-US" sz="3800" b="1" spc="105" dirty="0">
                <a:effectLst/>
                <a:latin typeface="Cambria" panose="02040503050406030204" pitchFamily="18" charset="0"/>
                <a:ea typeface="Calibri" panose="020F0502020204030204" pitchFamily="34" charset="0"/>
                <a:cs typeface="Cambria" panose="02040503050406030204" pitchFamily="18" charset="0"/>
              </a:rPr>
              <a:t> </a:t>
            </a:r>
            <a:r>
              <a:rPr lang="en-US" sz="3800" b="1" dirty="0">
                <a:effectLst/>
                <a:latin typeface="Cambria" panose="02040503050406030204" pitchFamily="18" charset="0"/>
                <a:ea typeface="Calibri" panose="020F0502020204030204" pitchFamily="34" charset="0"/>
                <a:cs typeface="Cambria" panose="02040503050406030204" pitchFamily="18" charset="0"/>
              </a:rPr>
              <a:t>CRITERIA:</a:t>
            </a:r>
            <a:endParaRPr lang="en-IN" sz="3800" dirty="0">
              <a:effectLst/>
              <a:latin typeface="Cambria" panose="02040503050406030204" pitchFamily="18" charset="0"/>
              <a:ea typeface="Cambria" panose="02040503050406030204" pitchFamily="18" charset="0"/>
              <a:cs typeface="Cambria" panose="02040503050406030204" pitchFamily="18" charset="0"/>
            </a:endParaRPr>
          </a:p>
          <a:p>
            <a:pPr marL="1143000" marR="621030" lvl="2" indent="-228600">
              <a:lnSpc>
                <a:spcPct val="102000"/>
              </a:lnSpc>
              <a:spcAft>
                <a:spcPts val="0"/>
              </a:spcAft>
              <a:buSzPts val="1000"/>
              <a:buFont typeface="Wingdings" panose="05000000000000000000" pitchFamily="2" charset="2"/>
              <a:buChar char=""/>
              <a:tabLst>
                <a:tab pos="1813560" algn="l"/>
              </a:tabLst>
            </a:pPr>
            <a:r>
              <a:rPr lang="en-US" sz="3800" dirty="0">
                <a:effectLst/>
                <a:latin typeface="Cambria" panose="02040503050406030204" pitchFamily="18" charset="0"/>
                <a:ea typeface="Wingdings" panose="05000000000000000000" pitchFamily="2" charset="2"/>
                <a:cs typeface="Wingdings" panose="05000000000000000000" pitchFamily="2" charset="2"/>
              </a:rPr>
              <a:t>Adult female Patients Subjects under the age group of 18-40 years.</a:t>
            </a:r>
            <a:r>
              <a:rPr lang="en-US" sz="3800" spc="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diagnosed</a:t>
            </a:r>
            <a:r>
              <a:rPr lang="en-US" sz="3800" spc="9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with</a:t>
            </a:r>
            <a:r>
              <a:rPr lang="en-US" sz="3800" spc="10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postnatal</a:t>
            </a:r>
            <a:r>
              <a:rPr lang="en-US" sz="3800" spc="8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complications</a:t>
            </a:r>
            <a:r>
              <a:rPr lang="en-US" sz="3800" spc="9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(PNC)</a:t>
            </a:r>
            <a:r>
              <a:rPr lang="en-US" sz="3800" spc="7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a:t>
            </a:r>
            <a:r>
              <a:rPr lang="en-US" sz="3800" spc="10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admitted</a:t>
            </a:r>
            <a:r>
              <a:rPr lang="en-US" sz="3800" spc="10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to</a:t>
            </a:r>
            <a:r>
              <a:rPr lang="en-US" sz="3800" spc="10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ICCU,MICU,</a:t>
            </a:r>
            <a:r>
              <a:rPr lang="en-US" sz="3800" spc="-23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female medicine wards, GMCH who are willing to participate in the</a:t>
            </a:r>
            <a:r>
              <a:rPr lang="en-US" sz="3800" spc="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study.</a:t>
            </a:r>
          </a:p>
          <a:p>
            <a:pPr marL="1143000" marR="621030" lvl="2" indent="-228600">
              <a:lnSpc>
                <a:spcPct val="102000"/>
              </a:lnSpc>
              <a:spcAft>
                <a:spcPts val="0"/>
              </a:spcAft>
              <a:buSzPts val="1000"/>
              <a:buFont typeface="Wingdings" panose="05000000000000000000" pitchFamily="2" charset="2"/>
              <a:buChar char=""/>
              <a:tabLst>
                <a:tab pos="1813560" algn="l"/>
              </a:tabLst>
            </a:pPr>
            <a:endParaRPr lang="en-US" sz="3300" b="1" dirty="0">
              <a:effectLst/>
              <a:latin typeface="Cambria" panose="02040503050406030204" pitchFamily="18" charset="0"/>
              <a:ea typeface="Calibri" panose="020F0502020204030204" pitchFamily="34" charset="0"/>
              <a:cs typeface="Cambria" panose="02040503050406030204" pitchFamily="18" charset="0"/>
            </a:endParaRPr>
          </a:p>
          <a:p>
            <a:pPr marL="1143000" marR="621030" lvl="2" indent="-228600">
              <a:lnSpc>
                <a:spcPct val="102000"/>
              </a:lnSpc>
              <a:spcAft>
                <a:spcPts val="0"/>
              </a:spcAft>
              <a:buSzPts val="1000"/>
              <a:buFont typeface="Wingdings" panose="05000000000000000000" pitchFamily="2" charset="2"/>
              <a:buChar char=""/>
              <a:tabLst>
                <a:tab pos="1813560" algn="l"/>
              </a:tabLst>
            </a:pPr>
            <a:r>
              <a:rPr lang="en-US" sz="3800" b="1" dirty="0">
                <a:effectLst/>
                <a:latin typeface="Cambria" panose="02040503050406030204" pitchFamily="18" charset="0"/>
                <a:ea typeface="Calibri" panose="020F0502020204030204" pitchFamily="34" charset="0"/>
                <a:cs typeface="Cambria" panose="02040503050406030204" pitchFamily="18" charset="0"/>
              </a:rPr>
              <a:t>EXCLUSION</a:t>
            </a:r>
            <a:r>
              <a:rPr lang="en-US" sz="3800" b="1" spc="95" dirty="0">
                <a:effectLst/>
                <a:latin typeface="Cambria" panose="02040503050406030204" pitchFamily="18" charset="0"/>
                <a:ea typeface="Calibri" panose="020F0502020204030204" pitchFamily="34" charset="0"/>
                <a:cs typeface="Cambria" panose="02040503050406030204" pitchFamily="18" charset="0"/>
              </a:rPr>
              <a:t> </a:t>
            </a:r>
            <a:r>
              <a:rPr lang="en-US" sz="3800" b="1" dirty="0">
                <a:effectLst/>
                <a:latin typeface="Cambria" panose="02040503050406030204" pitchFamily="18" charset="0"/>
                <a:ea typeface="Calibri" panose="020F0502020204030204" pitchFamily="34" charset="0"/>
                <a:cs typeface="Cambria" panose="02040503050406030204" pitchFamily="18" charset="0"/>
              </a:rPr>
              <a:t>CRITERIA:</a:t>
            </a:r>
            <a:endParaRPr lang="en-IN" sz="3800" dirty="0">
              <a:effectLst/>
              <a:latin typeface="Cambria" panose="02040503050406030204" pitchFamily="18" charset="0"/>
              <a:ea typeface="Cambria" panose="02040503050406030204" pitchFamily="18" charset="0"/>
              <a:cs typeface="Cambria" panose="02040503050406030204" pitchFamily="18" charset="0"/>
            </a:endParaRPr>
          </a:p>
          <a:p>
            <a:pPr marL="1143000" marR="559435" lvl="2" indent="-228600">
              <a:lnSpc>
                <a:spcPct val="103000"/>
              </a:lnSpc>
              <a:spcAft>
                <a:spcPts val="0"/>
              </a:spcAft>
              <a:buSzPts val="1000"/>
              <a:buFont typeface="Wingdings" panose="05000000000000000000" pitchFamily="2" charset="2"/>
              <a:buChar char=""/>
              <a:tabLst>
                <a:tab pos="1813560" algn="l"/>
              </a:tabLst>
            </a:pPr>
            <a:r>
              <a:rPr lang="en-US" sz="3800" dirty="0">
                <a:effectLst/>
                <a:latin typeface="Cambria" panose="02040503050406030204" pitchFamily="18" charset="0"/>
                <a:ea typeface="Wingdings" panose="05000000000000000000" pitchFamily="2" charset="2"/>
                <a:cs typeface="Wingdings" panose="05000000000000000000" pitchFamily="2" charset="2"/>
              </a:rPr>
              <a:t>Subjects</a:t>
            </a:r>
            <a:r>
              <a:rPr lang="en-US" sz="3800" spc="5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not</a:t>
            </a:r>
            <a:r>
              <a:rPr lang="en-US" sz="3800" spc="4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in</a:t>
            </a:r>
            <a:r>
              <a:rPr lang="en-US" sz="3800" spc="4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the</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age</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group</a:t>
            </a:r>
            <a:r>
              <a:rPr lang="en-US" sz="3800" spc="4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of</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18-40</a:t>
            </a:r>
            <a:r>
              <a:rPr lang="en-US" sz="3800" spc="5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years,</a:t>
            </a:r>
            <a:r>
              <a:rPr lang="en-US" sz="3800" spc="5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not</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willing</a:t>
            </a:r>
            <a:r>
              <a:rPr lang="en-US" sz="3800" spc="6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to</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participate</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in</a:t>
            </a:r>
            <a:r>
              <a:rPr lang="en-US" sz="3800" spc="5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the</a:t>
            </a:r>
            <a:r>
              <a:rPr lang="en-US" sz="3800" spc="-21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study</a:t>
            </a:r>
            <a:r>
              <a:rPr lang="en-US" sz="3800" spc="-35"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&amp;</a:t>
            </a:r>
            <a:r>
              <a:rPr lang="en-US" sz="3800" spc="-2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Subject</a:t>
            </a:r>
            <a:r>
              <a:rPr lang="en-US" sz="3800" spc="-2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that</a:t>
            </a:r>
            <a:r>
              <a:rPr lang="en-US" sz="3800" spc="-30" dirty="0">
                <a:effectLst/>
                <a:latin typeface="Cambria" panose="02040503050406030204" pitchFamily="18" charset="0"/>
                <a:ea typeface="Wingdings" panose="05000000000000000000" pitchFamily="2" charset="2"/>
                <a:cs typeface="Wingdings" panose="05000000000000000000" pitchFamily="2" charset="2"/>
              </a:rPr>
              <a:t> </a:t>
            </a:r>
            <a:r>
              <a:rPr lang="en-US" sz="3800" dirty="0">
                <a:effectLst/>
                <a:latin typeface="Cambria" panose="02040503050406030204" pitchFamily="18" charset="0"/>
                <a:ea typeface="Wingdings" panose="05000000000000000000" pitchFamily="2" charset="2"/>
                <a:cs typeface="Wingdings" panose="05000000000000000000" pitchFamily="2" charset="2"/>
              </a:rPr>
              <a:t>are</a:t>
            </a:r>
            <a:r>
              <a:rPr lang="en-US" sz="3800" spc="-30" dirty="0">
                <a:effectLst/>
                <a:latin typeface="Cambria" panose="02040503050406030204" pitchFamily="18" charset="0"/>
                <a:ea typeface="Wingdings" panose="05000000000000000000" pitchFamily="2" charset="2"/>
                <a:cs typeface="Wingdings" panose="05000000000000000000" pitchFamily="2" charset="2"/>
              </a:rPr>
              <a:t> </a:t>
            </a:r>
            <a:r>
              <a:rPr lang="en-US" sz="3800" b="1" dirty="0">
                <a:effectLst/>
                <a:latin typeface="Cambria" panose="02040503050406030204" pitchFamily="18" charset="0"/>
                <a:ea typeface="Wingdings" panose="05000000000000000000" pitchFamily="2" charset="2"/>
                <a:cs typeface="Wingdings" panose="05000000000000000000" pitchFamily="2" charset="2"/>
              </a:rPr>
              <a:t>Discharged</a:t>
            </a:r>
            <a:r>
              <a:rPr lang="en-US" sz="3800" b="1" spc="-25" dirty="0">
                <a:effectLst/>
                <a:latin typeface="Cambria" panose="02040503050406030204" pitchFamily="18" charset="0"/>
                <a:ea typeface="Wingdings" panose="05000000000000000000" pitchFamily="2" charset="2"/>
                <a:cs typeface="Wingdings" panose="05000000000000000000" pitchFamily="2" charset="2"/>
              </a:rPr>
              <a:t> </a:t>
            </a:r>
            <a:r>
              <a:rPr lang="en-US" sz="3800" b="1" dirty="0">
                <a:effectLst/>
                <a:latin typeface="Cambria" panose="02040503050406030204" pitchFamily="18" charset="0"/>
                <a:ea typeface="Wingdings" panose="05000000000000000000" pitchFamily="2" charset="2"/>
                <a:cs typeface="Wingdings" panose="05000000000000000000" pitchFamily="2" charset="2"/>
              </a:rPr>
              <a:t>against</a:t>
            </a:r>
            <a:r>
              <a:rPr lang="en-US" sz="3800" b="1" spc="-20" dirty="0">
                <a:effectLst/>
                <a:latin typeface="Cambria" panose="02040503050406030204" pitchFamily="18" charset="0"/>
                <a:ea typeface="Wingdings" panose="05000000000000000000" pitchFamily="2" charset="2"/>
                <a:cs typeface="Wingdings" panose="05000000000000000000" pitchFamily="2" charset="2"/>
              </a:rPr>
              <a:t> </a:t>
            </a:r>
            <a:r>
              <a:rPr lang="en-US" sz="3800" b="1" dirty="0">
                <a:effectLst/>
                <a:latin typeface="Cambria" panose="02040503050406030204" pitchFamily="18" charset="0"/>
                <a:ea typeface="Wingdings" panose="05000000000000000000" pitchFamily="2" charset="2"/>
                <a:cs typeface="Wingdings" panose="05000000000000000000" pitchFamily="2" charset="2"/>
              </a:rPr>
              <a:t>medical</a:t>
            </a:r>
            <a:r>
              <a:rPr lang="en-US" sz="3800" b="1" spc="-40" dirty="0">
                <a:effectLst/>
                <a:latin typeface="Cambria" panose="02040503050406030204" pitchFamily="18" charset="0"/>
                <a:ea typeface="Wingdings" panose="05000000000000000000" pitchFamily="2" charset="2"/>
                <a:cs typeface="Wingdings" panose="05000000000000000000" pitchFamily="2" charset="2"/>
              </a:rPr>
              <a:t> </a:t>
            </a:r>
            <a:r>
              <a:rPr lang="en-US" sz="3800" b="1" dirty="0">
                <a:effectLst/>
                <a:latin typeface="Cambria" panose="02040503050406030204" pitchFamily="18" charset="0"/>
                <a:ea typeface="Wingdings" panose="05000000000000000000" pitchFamily="2" charset="2"/>
                <a:cs typeface="Wingdings" panose="05000000000000000000" pitchFamily="2" charset="2"/>
              </a:rPr>
              <a:t>advice.</a:t>
            </a:r>
            <a:r>
              <a:rPr lang="en-US" sz="3800" b="1" spc="-20" dirty="0">
                <a:effectLst/>
                <a:latin typeface="Cambria" panose="02040503050406030204" pitchFamily="18" charset="0"/>
                <a:ea typeface="Wingdings" panose="05000000000000000000" pitchFamily="2" charset="2"/>
                <a:cs typeface="Wingdings" panose="05000000000000000000" pitchFamily="2" charset="2"/>
              </a:rPr>
              <a:t> </a:t>
            </a:r>
            <a:r>
              <a:rPr lang="en-US" sz="3800" b="1" dirty="0">
                <a:effectLst/>
                <a:latin typeface="Cambria" panose="02040503050406030204" pitchFamily="18" charset="0"/>
                <a:ea typeface="Wingdings" panose="05000000000000000000" pitchFamily="2" charset="2"/>
                <a:cs typeface="Wingdings" panose="05000000000000000000" pitchFamily="2" charset="2"/>
              </a:rPr>
              <a:t>(DAMA)</a:t>
            </a:r>
            <a:endParaRPr lang="en-IN" sz="3800" b="1" dirty="0">
              <a:effectLst/>
              <a:latin typeface="Cambria" panose="02040503050406030204" pitchFamily="18" charset="0"/>
              <a:ea typeface="Wingdings" panose="05000000000000000000" pitchFamily="2" charset="2"/>
              <a:cs typeface="Wingdings" panose="05000000000000000000" pitchFamily="2" charset="2"/>
            </a:endParaRPr>
          </a:p>
          <a:p>
            <a:pPr marL="0" indent="0">
              <a:buNone/>
            </a:pP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endParaRPr lang="en-IN" dirty="0"/>
          </a:p>
        </p:txBody>
      </p:sp>
      <p:sp>
        <p:nvSpPr>
          <p:cNvPr id="4" name="Slide Number Placeholder 3">
            <a:extLst>
              <a:ext uri="{FF2B5EF4-FFF2-40B4-BE49-F238E27FC236}">
                <a16:creationId xmlns:a16="http://schemas.microsoft.com/office/drawing/2014/main" id="{6F2AC23B-B0B4-B105-3D33-0114AC014A7C}"/>
              </a:ext>
            </a:extLst>
          </p:cNvPr>
          <p:cNvSpPr>
            <a:spLocks noGrp="1"/>
          </p:cNvSpPr>
          <p:nvPr>
            <p:ph type="sldNum" sz="quarter" idx="12"/>
          </p:nvPr>
        </p:nvSpPr>
        <p:spPr/>
        <p:txBody>
          <a:bodyPr/>
          <a:lstStyle/>
          <a:p>
            <a:fld id="{B70E6133-1959-4CB5-B03E-1CD263C5CC3F}" type="slidenum">
              <a:rPr lang="en-IN" smtClean="0"/>
              <a:t>10</a:t>
            </a:fld>
            <a:endParaRPr lang="en-IN"/>
          </a:p>
        </p:txBody>
      </p:sp>
    </p:spTree>
    <p:extLst>
      <p:ext uri="{BB962C8B-B14F-4D97-AF65-F5344CB8AC3E}">
        <p14:creationId xmlns:p14="http://schemas.microsoft.com/office/powerpoint/2010/main" val="1586981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9F4E1C-5C16-9E14-40C3-1BBAC189E6F9}"/>
              </a:ext>
            </a:extLst>
          </p:cNvPr>
          <p:cNvSpPr>
            <a:spLocks noGrp="1"/>
          </p:cNvSpPr>
          <p:nvPr>
            <p:ph idx="1"/>
          </p:nvPr>
        </p:nvSpPr>
        <p:spPr>
          <a:xfrm>
            <a:off x="925283" y="272143"/>
            <a:ext cx="10689773" cy="6084207"/>
          </a:xfrm>
        </p:spPr>
        <p:txBody>
          <a:bodyPr>
            <a:noAutofit/>
          </a:bodyPr>
          <a:lstStyle/>
          <a:p>
            <a:r>
              <a:rPr lang="en-US" sz="2400" b="1" dirty="0">
                <a:latin typeface="Cambria" panose="02040503050406030204" pitchFamily="18" charset="0"/>
                <a:ea typeface="Cambria" panose="02040503050406030204" pitchFamily="18" charset="0"/>
              </a:rPr>
              <a:t>Sample size</a:t>
            </a:r>
          </a:p>
          <a:p>
            <a:pPr marL="0" indent="0">
              <a:buNone/>
            </a:pPr>
            <a:r>
              <a:rPr lang="en-US" sz="1800" dirty="0">
                <a:effectLst/>
                <a:latin typeface="Cambria" panose="02040503050406030204" pitchFamily="18" charset="0"/>
                <a:ea typeface="Cambria" panose="02040503050406030204" pitchFamily="18" charset="0"/>
                <a:cs typeface="Cambria" panose="02040503050406030204" pitchFamily="18" charset="0"/>
              </a:rPr>
              <a:t>        The</a:t>
            </a:r>
            <a:r>
              <a:rPr lang="en-US" sz="1800" spc="6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5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included</a:t>
            </a:r>
            <a:r>
              <a:rPr lang="en-US" sz="1800" spc="5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a:t>
            </a:r>
            <a:r>
              <a:rPr lang="en-US" sz="1800" spc="6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total</a:t>
            </a:r>
            <a:r>
              <a:rPr lang="en-US" sz="1800" spc="8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0"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72</a:t>
            </a:r>
            <a:r>
              <a:rPr lang="en-US" sz="1800" b="1" spc="40"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subjects</a:t>
            </a:r>
            <a:r>
              <a:rPr lang="en-US" sz="1800" dirty="0">
                <a:effectLst/>
                <a:latin typeface="Cambria" panose="02040503050406030204" pitchFamily="18" charset="0"/>
                <a:ea typeface="Cambria" panose="02040503050406030204" pitchFamily="18" charset="0"/>
                <a:cs typeface="Cambria" panose="02040503050406030204" pitchFamily="18" charset="0"/>
              </a:rPr>
              <a:t>.</a:t>
            </a:r>
            <a:r>
              <a:rPr lang="en-US" sz="1800" spc="7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enrolled</a:t>
            </a:r>
            <a:r>
              <a:rPr lang="en-US" sz="1800" spc="70" dirty="0">
                <a:effectLst/>
                <a:latin typeface="Cambria" panose="02040503050406030204" pitchFamily="18" charset="0"/>
                <a:ea typeface="Cambria" panose="02040503050406030204" pitchFamily="18" charset="0"/>
                <a:cs typeface="Cambria" panose="02040503050406030204" pitchFamily="18" charset="0"/>
              </a:rPr>
              <a:t> </a:t>
            </a:r>
            <a:r>
              <a:rPr lang="en-US" sz="1800" spc="70" dirty="0">
                <a:latin typeface="Cambria" panose="02040503050406030204" pitchFamily="18" charset="0"/>
                <a:ea typeface="Cambria" panose="02040503050406030204" pitchFamily="18" charset="0"/>
                <a:cs typeface="Cambria" panose="02040503050406030204" pitchFamily="18" charset="0"/>
              </a:rPr>
              <a:t>between </a:t>
            </a:r>
            <a:r>
              <a:rPr lang="en-US" sz="1800" dirty="0">
                <a:effectLst/>
                <a:latin typeface="Cambria" panose="02040503050406030204" pitchFamily="18" charset="0"/>
                <a:ea typeface="Cambria" panose="02040503050406030204" pitchFamily="18" charset="0"/>
                <a:cs typeface="Cambria" panose="02040503050406030204" pitchFamily="18" charset="0"/>
              </a:rPr>
              <a:t>20th</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December2022</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31st</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march</a:t>
            </a:r>
            <a:r>
              <a:rPr lang="en-US" sz="1800" spc="20" dirty="0">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2023. </a:t>
            </a:r>
          </a:p>
          <a:p>
            <a:pPr marL="0" indent="0">
              <a:buNone/>
            </a:pP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a:spcBef>
                <a:spcPts val="50"/>
              </a:spcBef>
            </a:pPr>
            <a:r>
              <a:rPr lang="en-US" sz="1800" b="1" dirty="0">
                <a:effectLst/>
                <a:latin typeface="Cambria" panose="02040503050406030204" pitchFamily="18" charset="0"/>
                <a:ea typeface="Cambria" panose="02040503050406030204" pitchFamily="18" charset="0"/>
                <a:cs typeface="Cambria" panose="02040503050406030204" pitchFamily="18" charset="0"/>
              </a:rPr>
              <a:t> </a:t>
            </a:r>
            <a:r>
              <a:rPr lang="en-US" sz="2400" b="1" dirty="0">
                <a:latin typeface="Cambria" panose="02040503050406030204" pitchFamily="18" charset="0"/>
                <a:ea typeface="Cambria" panose="02040503050406030204" pitchFamily="18" charset="0"/>
              </a:rPr>
              <a:t>Study procedure</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Study </a:t>
            </a:r>
            <a:r>
              <a:rPr lang="en-US" sz="1800" b="1" dirty="0">
                <a:effectLst/>
                <a:latin typeface="Cambria" panose="02040503050406030204" pitchFamily="18" charset="0"/>
                <a:ea typeface="Cambria" panose="02040503050406030204" pitchFamily="18" charset="0"/>
                <a:cs typeface="Cambria" panose="02040503050406030204" pitchFamily="18" charset="0"/>
              </a:rPr>
              <a:t>protocol was submitted </a:t>
            </a:r>
            <a:r>
              <a:rPr lang="en-US" sz="1800" dirty="0">
                <a:effectLst/>
                <a:latin typeface="Cambria" panose="02040503050406030204" pitchFamily="18" charset="0"/>
                <a:ea typeface="Cambria" panose="02040503050406030204" pitchFamily="18" charset="0"/>
                <a:cs typeface="Cambria" panose="02040503050406030204" pitchFamily="18" charset="0"/>
              </a:rPr>
              <a:t>to the </a:t>
            </a:r>
            <a:r>
              <a:rPr lang="en-US" sz="1800" b="1" dirty="0">
                <a:effectLst/>
                <a:latin typeface="Cambria" panose="02040503050406030204" pitchFamily="18" charset="0"/>
                <a:ea typeface="Cambria" panose="02040503050406030204" pitchFamily="18" charset="0"/>
                <a:cs typeface="Cambria" panose="02040503050406030204" pitchFamily="18" charset="0"/>
              </a:rPr>
              <a:t>Institutional Ethics Committee (IEC) with</a:t>
            </a:r>
            <a:r>
              <a:rPr lang="en-US" sz="1800" b="1" dirty="0">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approval letter </a:t>
            </a:r>
            <a:r>
              <a:rPr lang="en-US" sz="1800" dirty="0">
                <a:effectLst/>
                <a:latin typeface="Cambria" panose="02040503050406030204" pitchFamily="18" charset="0"/>
                <a:ea typeface="Cambria" panose="02040503050406030204" pitchFamily="18" charset="0"/>
                <a:cs typeface="Cambria" panose="02040503050406030204" pitchFamily="18" charset="0"/>
              </a:rPr>
              <a:t>attached </a:t>
            </a:r>
          </a:p>
          <a:p>
            <a:pPr marL="400050" lvl="0" indent="-400050" algn="just">
              <a:spcBef>
                <a:spcPts val="5"/>
              </a:spcBef>
              <a:spcAft>
                <a:spcPts val="0"/>
              </a:spcAft>
              <a:buSzPts val="1100"/>
              <a:buFont typeface="+mj-lt"/>
              <a:buAutoNum type="romanLcPeriod"/>
              <a:tabLst>
                <a:tab pos="973455" algn="l"/>
              </a:tabLst>
            </a:pPr>
            <a:r>
              <a:rPr lang="en-US" sz="1800" b="1" dirty="0">
                <a:effectLst/>
                <a:latin typeface="Cambria" panose="02040503050406030204" pitchFamily="18" charset="0"/>
                <a:ea typeface="Cambria" panose="02040503050406030204" pitchFamily="18" charset="0"/>
                <a:cs typeface="Cambria" panose="02040503050406030204" pitchFamily="18" charset="0"/>
              </a:rPr>
              <a:t>Eligible patients were identified according to the inclusion and exclusion criteria </a:t>
            </a:r>
            <a:r>
              <a:rPr lang="en-US" sz="1800" dirty="0">
                <a:effectLst/>
                <a:latin typeface="Cambria" panose="02040503050406030204" pitchFamily="18" charset="0"/>
                <a:ea typeface="Cambria" panose="02040503050406030204" pitchFamily="18" charset="0"/>
                <a:cs typeface="Cambria" panose="02040503050406030204" pitchFamily="18" charset="0"/>
              </a:rPr>
              <a:t>from ICCU, MICU female medicine wards, GMCH.</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The </a:t>
            </a:r>
            <a:r>
              <a:rPr lang="en-US" sz="1800" b="1" dirty="0">
                <a:effectLst/>
                <a:latin typeface="Cambria" panose="02040503050406030204" pitchFamily="18" charset="0"/>
                <a:ea typeface="Cambria" panose="02040503050406030204" pitchFamily="18" charset="0"/>
                <a:cs typeface="Cambria" panose="02040503050406030204" pitchFamily="18" charset="0"/>
              </a:rPr>
              <a:t>aim and objectives </a:t>
            </a:r>
            <a:r>
              <a:rPr lang="en-US" sz="1800" dirty="0">
                <a:effectLst/>
                <a:latin typeface="Cambria" panose="02040503050406030204" pitchFamily="18" charset="0"/>
                <a:ea typeface="Cambria" panose="02040503050406030204" pitchFamily="18" charset="0"/>
                <a:cs typeface="Cambria" panose="02040503050406030204" pitchFamily="18" charset="0"/>
              </a:rPr>
              <a:t>of the study was </a:t>
            </a:r>
            <a:r>
              <a:rPr lang="en-US" sz="1800" b="1" dirty="0">
                <a:effectLst/>
                <a:latin typeface="Cambria" panose="02040503050406030204" pitchFamily="18" charset="0"/>
                <a:ea typeface="Cambria" panose="02040503050406030204" pitchFamily="18" charset="0"/>
                <a:cs typeface="Cambria" panose="02040503050406030204" pitchFamily="18" charset="0"/>
              </a:rPr>
              <a:t>explained in detail in layman terms </a:t>
            </a:r>
            <a:r>
              <a:rPr lang="en-US" sz="1800" dirty="0">
                <a:effectLst/>
                <a:latin typeface="Cambria" panose="02040503050406030204" pitchFamily="18" charset="0"/>
                <a:ea typeface="Cambria" panose="02040503050406030204" pitchFamily="18" charset="0"/>
                <a:cs typeface="Cambria" panose="02040503050406030204" pitchFamily="18" charset="0"/>
              </a:rPr>
              <a:t>to the patient </a:t>
            </a:r>
            <a:r>
              <a:rPr lang="en-US" sz="1800" b="1" dirty="0">
                <a:effectLst/>
                <a:latin typeface="Cambria" panose="02040503050406030204" pitchFamily="18" charset="0"/>
                <a:ea typeface="Cambria" panose="02040503050406030204" pitchFamily="18" charset="0"/>
                <a:cs typeface="Cambria" panose="02040503050406030204" pitchFamily="18" charset="0"/>
              </a:rPr>
              <a:t>and</a:t>
            </a:r>
            <a:r>
              <a:rPr lang="en-US" sz="1800" dirty="0">
                <a:effectLst/>
                <a:latin typeface="Cambria" panose="02040503050406030204" pitchFamily="18" charset="0"/>
                <a:ea typeface="Cambria" panose="02040503050406030204" pitchFamily="18" charset="0"/>
                <a:cs typeface="Cambria" panose="02040503050406030204" pitchFamily="18" charset="0"/>
              </a:rPr>
              <a:t> their </a:t>
            </a:r>
            <a:r>
              <a:rPr lang="en-US" sz="1800" b="1" dirty="0">
                <a:effectLst/>
                <a:latin typeface="Cambria" panose="02040503050406030204" pitchFamily="18" charset="0"/>
                <a:ea typeface="Cambria" panose="02040503050406030204" pitchFamily="18" charset="0"/>
                <a:cs typeface="Cambria" panose="02040503050406030204" pitchFamily="18" charset="0"/>
              </a:rPr>
              <a:t>Legally Acceptable Representative (LAR) </a:t>
            </a:r>
            <a:r>
              <a:rPr lang="en-US" sz="1800" dirty="0">
                <a:effectLst/>
                <a:latin typeface="Cambria" panose="02040503050406030204" pitchFamily="18" charset="0"/>
                <a:ea typeface="Cambria" panose="02040503050406030204" pitchFamily="18" charset="0"/>
                <a:cs typeface="Cambria" panose="02040503050406030204" pitchFamily="18" charset="0"/>
              </a:rPr>
              <a:t>verbally </a:t>
            </a:r>
            <a:r>
              <a:rPr lang="en-US" sz="1800" b="1" dirty="0">
                <a:effectLst/>
                <a:latin typeface="Cambria" panose="02040503050406030204" pitchFamily="18" charset="0"/>
                <a:ea typeface="Cambria" panose="02040503050406030204" pitchFamily="18" charset="0"/>
                <a:cs typeface="Cambria" panose="02040503050406030204" pitchFamily="18" charset="0"/>
              </a:rPr>
              <a:t>in vernacular </a:t>
            </a:r>
            <a:r>
              <a:rPr lang="en-US" sz="1800" dirty="0">
                <a:effectLst/>
                <a:latin typeface="Cambria" panose="02040503050406030204" pitchFamily="18" charset="0"/>
                <a:ea typeface="Cambria" panose="02040503050406030204" pitchFamily="18" charset="0"/>
                <a:cs typeface="Cambria" panose="02040503050406030204" pitchFamily="18" charset="0"/>
              </a:rPr>
              <a:t>language.</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All of their doubts and reservations were answered equitably.</a:t>
            </a:r>
          </a:p>
          <a:p>
            <a:pPr marL="400050" lvl="0" indent="-400050" algn="just">
              <a:spcBef>
                <a:spcPts val="5"/>
              </a:spcBef>
              <a:spcAft>
                <a:spcPts val="0"/>
              </a:spcAft>
              <a:buSzPts val="1100"/>
              <a:buFont typeface="+mj-lt"/>
              <a:buAutoNum type="romanLcPeriod"/>
              <a:tabLst>
                <a:tab pos="973455" algn="l"/>
              </a:tabLst>
            </a:pPr>
            <a:r>
              <a:rPr lang="en-US" sz="1800" b="1" dirty="0">
                <a:effectLst/>
                <a:latin typeface="Cambria" panose="02040503050406030204" pitchFamily="18" charset="0"/>
                <a:ea typeface="Cambria" panose="02040503050406030204" pitchFamily="18" charset="0"/>
                <a:cs typeface="Cambria" panose="02040503050406030204" pitchFamily="18" charset="0"/>
              </a:rPr>
              <a:t>Interested patients were then enrolled in the study post singing of Informed Consent Form</a:t>
            </a:r>
            <a:r>
              <a:rPr lang="en-US" sz="1800" dirty="0">
                <a:effectLst/>
                <a:latin typeface="Cambria" panose="02040503050406030204" pitchFamily="18" charset="0"/>
                <a:ea typeface="Cambria" panose="02040503050406030204" pitchFamily="18" charset="0"/>
                <a:cs typeface="Cambria" panose="02040503050406030204" pitchFamily="18" charset="0"/>
              </a:rPr>
              <a:t>. In case the patient was unable to sign the ICF, consent was taken from their LAR on their behalf.</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Case notes were reviewed and Resident doctors were consulted by the investigators. The required data was extracted onto a standardized </a:t>
            </a:r>
            <a:r>
              <a:rPr lang="en-US" sz="1800" b="1" dirty="0">
                <a:effectLst/>
                <a:latin typeface="Cambria" panose="02040503050406030204" pitchFamily="18" charset="0"/>
                <a:ea typeface="Cambria" panose="02040503050406030204" pitchFamily="18" charset="0"/>
                <a:cs typeface="Cambria" panose="02040503050406030204" pitchFamily="18" charset="0"/>
              </a:rPr>
              <a:t>Case Report Form</a:t>
            </a:r>
            <a:r>
              <a:rPr lang="en-US" sz="1800" dirty="0">
                <a:effectLst/>
                <a:latin typeface="Cambria" panose="02040503050406030204" pitchFamily="18" charset="0"/>
                <a:ea typeface="Cambria" panose="02040503050406030204" pitchFamily="18" charset="0"/>
                <a:cs typeface="Cambria" panose="02040503050406030204" pitchFamily="18" charset="0"/>
              </a:rPr>
              <a:t>.</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The data not available in the case notes was bought by consulting the Resident Medicine Doctors posted in ICCU and the patient’s family.</a:t>
            </a:r>
          </a:p>
          <a:p>
            <a:pPr marL="400050" lvl="0" indent="-400050" algn="just">
              <a:spcBef>
                <a:spcPts val="5"/>
              </a:spcBef>
              <a:spcAft>
                <a:spcPts val="0"/>
              </a:spcAft>
              <a:buSzPts val="1100"/>
              <a:buFont typeface="+mj-lt"/>
              <a:buAutoNum type="romanLcPeriod"/>
              <a:tabLst>
                <a:tab pos="97345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After voluntary consent, subjects will be enrolled in the study .</a:t>
            </a:r>
          </a:p>
        </p:txBody>
      </p:sp>
      <p:sp>
        <p:nvSpPr>
          <p:cNvPr id="2" name="Slide Number Placeholder 1">
            <a:extLst>
              <a:ext uri="{FF2B5EF4-FFF2-40B4-BE49-F238E27FC236}">
                <a16:creationId xmlns:a16="http://schemas.microsoft.com/office/drawing/2014/main" id="{CF5B0190-BEA9-433C-89AD-C0AA977E676B}"/>
              </a:ext>
            </a:extLst>
          </p:cNvPr>
          <p:cNvSpPr>
            <a:spLocks noGrp="1"/>
          </p:cNvSpPr>
          <p:nvPr>
            <p:ph type="sldNum" sz="quarter" idx="12"/>
          </p:nvPr>
        </p:nvSpPr>
        <p:spPr/>
        <p:txBody>
          <a:bodyPr/>
          <a:lstStyle/>
          <a:p>
            <a:fld id="{B70E6133-1959-4CB5-B03E-1CD263C5CC3F}" type="slidenum">
              <a:rPr lang="en-IN" smtClean="0"/>
              <a:t>11</a:t>
            </a:fld>
            <a:endParaRPr lang="en-IN"/>
          </a:p>
        </p:txBody>
      </p:sp>
    </p:spTree>
    <p:extLst>
      <p:ext uri="{BB962C8B-B14F-4D97-AF65-F5344CB8AC3E}">
        <p14:creationId xmlns:p14="http://schemas.microsoft.com/office/powerpoint/2010/main" val="1908116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Diagram 32">
            <a:extLst>
              <a:ext uri="{FF2B5EF4-FFF2-40B4-BE49-F238E27FC236}">
                <a16:creationId xmlns:a16="http://schemas.microsoft.com/office/drawing/2014/main" id="{F9C5A4E7-00C5-F4B7-7752-4C088BF241CF}"/>
              </a:ext>
            </a:extLst>
          </p:cNvPr>
          <p:cNvGraphicFramePr/>
          <p:nvPr>
            <p:extLst>
              <p:ext uri="{D42A27DB-BD31-4B8C-83A1-F6EECF244321}">
                <p14:modId xmlns:p14="http://schemas.microsoft.com/office/powerpoint/2010/main" val="2860412471"/>
              </p:ext>
            </p:extLst>
          </p:nvPr>
        </p:nvGraphicFramePr>
        <p:xfrm>
          <a:off x="2042885" y="206829"/>
          <a:ext cx="7884886" cy="594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Slide Number Placeholder 1">
            <a:extLst>
              <a:ext uri="{FF2B5EF4-FFF2-40B4-BE49-F238E27FC236}">
                <a16:creationId xmlns:a16="http://schemas.microsoft.com/office/drawing/2014/main" id="{CB92927F-F3D0-DE32-47A4-07617DFB53E8}"/>
              </a:ext>
            </a:extLst>
          </p:cNvPr>
          <p:cNvSpPr>
            <a:spLocks noGrp="1"/>
          </p:cNvSpPr>
          <p:nvPr>
            <p:ph type="sldNum" sz="quarter" idx="12"/>
          </p:nvPr>
        </p:nvSpPr>
        <p:spPr/>
        <p:txBody>
          <a:bodyPr/>
          <a:lstStyle/>
          <a:p>
            <a:fld id="{B70E6133-1959-4CB5-B03E-1CD263C5CC3F}" type="slidenum">
              <a:rPr lang="en-IN" smtClean="0"/>
              <a:t>12</a:t>
            </a:fld>
            <a:endParaRPr lang="en-IN"/>
          </a:p>
        </p:txBody>
      </p:sp>
    </p:spTree>
    <p:extLst>
      <p:ext uri="{BB962C8B-B14F-4D97-AF65-F5344CB8AC3E}">
        <p14:creationId xmlns:p14="http://schemas.microsoft.com/office/powerpoint/2010/main" val="1868134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D36B8-6D5F-5129-E2F3-F8912A33A473}"/>
              </a:ext>
            </a:extLst>
          </p:cNvPr>
          <p:cNvSpPr>
            <a:spLocks noGrp="1"/>
          </p:cNvSpPr>
          <p:nvPr>
            <p:ph type="title"/>
          </p:nvPr>
        </p:nvSpPr>
        <p:spPr>
          <a:xfrm>
            <a:off x="838200" y="132855"/>
            <a:ext cx="10515600" cy="677094"/>
          </a:xfrm>
        </p:spPr>
        <p:txBody>
          <a:bodyPr>
            <a:normAutofit fontScale="90000"/>
          </a:bodyPr>
          <a:lstStyle/>
          <a:p>
            <a:pPr algn="ctr"/>
            <a:r>
              <a:rPr lang="en-US" b="1" u="sng" dirty="0">
                <a:latin typeface="Cambria" panose="02040503050406030204" pitchFamily="18" charset="0"/>
                <a:ea typeface="Cambria" panose="02040503050406030204" pitchFamily="18" charset="0"/>
              </a:rPr>
              <a:t>Observation and Results</a:t>
            </a:r>
            <a:endParaRPr lang="en-IN" b="1" u="sng" dirty="0">
              <a:latin typeface="Cambria" panose="02040503050406030204" pitchFamily="18" charset="0"/>
              <a:ea typeface="Cambria" panose="02040503050406030204" pitchFamily="18" charset="0"/>
            </a:endParaRPr>
          </a:p>
        </p:txBody>
      </p:sp>
      <p:graphicFrame>
        <p:nvGraphicFramePr>
          <p:cNvPr id="6" name="Table 5">
            <a:extLst>
              <a:ext uri="{FF2B5EF4-FFF2-40B4-BE49-F238E27FC236}">
                <a16:creationId xmlns:a16="http://schemas.microsoft.com/office/drawing/2014/main" id="{63967E51-1C7C-2FE8-CB68-B2531C87280D}"/>
              </a:ext>
            </a:extLst>
          </p:cNvPr>
          <p:cNvGraphicFramePr>
            <a:graphicFrameLocks noGrp="1"/>
          </p:cNvGraphicFramePr>
          <p:nvPr>
            <p:extLst>
              <p:ext uri="{D42A27DB-BD31-4B8C-83A1-F6EECF244321}">
                <p14:modId xmlns:p14="http://schemas.microsoft.com/office/powerpoint/2010/main" val="4244147035"/>
              </p:ext>
            </p:extLst>
          </p:nvPr>
        </p:nvGraphicFramePr>
        <p:xfrm>
          <a:off x="838200" y="2338231"/>
          <a:ext cx="3439886" cy="2088830"/>
        </p:xfrm>
        <a:graphic>
          <a:graphicData uri="http://schemas.openxmlformats.org/drawingml/2006/table">
            <a:tbl>
              <a:tblPr firstRow="1" firstCol="1" bandRow="1">
                <a:tableStyleId>{5C22544A-7EE6-4342-B048-85BDC9FD1C3A}</a:tableStyleId>
              </a:tblPr>
              <a:tblGrid>
                <a:gridCol w="1804205">
                  <a:extLst>
                    <a:ext uri="{9D8B030D-6E8A-4147-A177-3AD203B41FA5}">
                      <a16:colId xmlns:a16="http://schemas.microsoft.com/office/drawing/2014/main" val="951752912"/>
                    </a:ext>
                  </a:extLst>
                </a:gridCol>
                <a:gridCol w="1635681">
                  <a:extLst>
                    <a:ext uri="{9D8B030D-6E8A-4147-A177-3AD203B41FA5}">
                      <a16:colId xmlns:a16="http://schemas.microsoft.com/office/drawing/2014/main" val="1704417294"/>
                    </a:ext>
                  </a:extLst>
                </a:gridCol>
              </a:tblGrid>
              <a:tr h="318584">
                <a:tc gridSpan="2">
                  <a:txBody>
                    <a:bodyPr/>
                    <a:lstStyle/>
                    <a:p>
                      <a:pPr algn="just">
                        <a:lnSpc>
                          <a:spcPct val="107000"/>
                        </a:lnSpc>
                        <a:spcAft>
                          <a:spcPts val="800"/>
                        </a:spcAft>
                      </a:pPr>
                      <a:r>
                        <a:rPr lang="en-US" sz="1200" dirty="0">
                          <a:effectLst/>
                        </a:rPr>
                        <a:t>Table 6 : Age</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136932444"/>
                  </a:ext>
                </a:extLst>
              </a:tr>
              <a:tr h="295041">
                <a:tc>
                  <a:txBody>
                    <a:bodyPr/>
                    <a:lstStyle/>
                    <a:p>
                      <a:pPr algn="ctr">
                        <a:lnSpc>
                          <a:spcPct val="107000"/>
                        </a:lnSpc>
                        <a:spcAft>
                          <a:spcPts val="800"/>
                        </a:spcAft>
                      </a:pPr>
                      <a:r>
                        <a:rPr lang="en-US" sz="1200" dirty="0">
                          <a:effectLst/>
                        </a:rPr>
                        <a:t>Range of age</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a:effectLst/>
                        </a:rPr>
                        <a:t>No. of patients</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04248876"/>
                  </a:ext>
                </a:extLst>
              </a:tr>
              <a:tr h="295041">
                <a:tc>
                  <a:txBody>
                    <a:bodyPr/>
                    <a:lstStyle/>
                    <a:p>
                      <a:pPr algn="ctr">
                        <a:lnSpc>
                          <a:spcPct val="107000"/>
                        </a:lnSpc>
                        <a:spcAft>
                          <a:spcPts val="800"/>
                        </a:spcAft>
                      </a:pPr>
                      <a:r>
                        <a:rPr lang="en-US" sz="1200" dirty="0">
                          <a:effectLst/>
                        </a:rPr>
                        <a:t>18-20</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a:effectLst/>
                        </a:rPr>
                        <a:t>18</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41398547"/>
                  </a:ext>
                </a:extLst>
              </a:tr>
              <a:tr h="295041">
                <a:tc>
                  <a:txBody>
                    <a:bodyPr/>
                    <a:lstStyle/>
                    <a:p>
                      <a:pPr algn="ctr">
                        <a:lnSpc>
                          <a:spcPct val="107000"/>
                        </a:lnSpc>
                        <a:spcAft>
                          <a:spcPts val="800"/>
                        </a:spcAft>
                      </a:pPr>
                      <a:r>
                        <a:rPr lang="en-US" sz="1200">
                          <a:effectLst/>
                        </a:rPr>
                        <a:t>21-30</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a:effectLst/>
                        </a:rPr>
                        <a:t>43</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59883423"/>
                  </a:ext>
                </a:extLst>
              </a:tr>
              <a:tr h="295041">
                <a:tc>
                  <a:txBody>
                    <a:bodyPr/>
                    <a:lstStyle/>
                    <a:p>
                      <a:pPr algn="ctr">
                        <a:lnSpc>
                          <a:spcPct val="107000"/>
                        </a:lnSpc>
                        <a:spcAft>
                          <a:spcPts val="800"/>
                        </a:spcAft>
                      </a:pPr>
                      <a:r>
                        <a:rPr lang="en-US" sz="1200">
                          <a:effectLst/>
                        </a:rPr>
                        <a:t>31-40</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a:effectLst/>
                        </a:rPr>
                        <a:t>10</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35708595"/>
                  </a:ext>
                </a:extLst>
              </a:tr>
              <a:tr h="295041">
                <a:tc>
                  <a:txBody>
                    <a:bodyPr/>
                    <a:lstStyle/>
                    <a:p>
                      <a:pPr algn="ctr">
                        <a:lnSpc>
                          <a:spcPct val="107000"/>
                        </a:lnSpc>
                        <a:spcAft>
                          <a:spcPts val="800"/>
                        </a:spcAft>
                      </a:pPr>
                      <a:r>
                        <a:rPr lang="en-US" sz="1200">
                          <a:effectLst/>
                        </a:rPr>
                        <a:t>41-50</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dirty="0">
                          <a:effectLst/>
                        </a:rPr>
                        <a:t>1</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47788963"/>
                  </a:ext>
                </a:extLst>
              </a:tr>
              <a:tr h="295041">
                <a:tc>
                  <a:txBody>
                    <a:bodyPr/>
                    <a:lstStyle/>
                    <a:p>
                      <a:pPr algn="ctr">
                        <a:lnSpc>
                          <a:spcPct val="107000"/>
                        </a:lnSpc>
                        <a:spcAft>
                          <a:spcPts val="800"/>
                        </a:spcAft>
                      </a:pPr>
                      <a:r>
                        <a:rPr lang="en-US" sz="1200">
                          <a:effectLst/>
                        </a:rPr>
                        <a:t>Total Patients</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pPr>
                      <a:r>
                        <a:rPr lang="en-US"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38442073"/>
                  </a:ext>
                </a:extLst>
              </a:tr>
            </a:tbl>
          </a:graphicData>
        </a:graphic>
      </p:graphicFrame>
      <p:graphicFrame>
        <p:nvGraphicFramePr>
          <p:cNvPr id="8" name="Chart 7">
            <a:extLst>
              <a:ext uri="{FF2B5EF4-FFF2-40B4-BE49-F238E27FC236}">
                <a16:creationId xmlns:a16="http://schemas.microsoft.com/office/drawing/2014/main" id="{EDF95481-29ED-DAB6-C117-81E62FF35895}"/>
              </a:ext>
            </a:extLst>
          </p:cNvPr>
          <p:cNvGraphicFramePr/>
          <p:nvPr>
            <p:extLst>
              <p:ext uri="{D42A27DB-BD31-4B8C-83A1-F6EECF244321}">
                <p14:modId xmlns:p14="http://schemas.microsoft.com/office/powerpoint/2010/main" val="1980641763"/>
              </p:ext>
            </p:extLst>
          </p:nvPr>
        </p:nvGraphicFramePr>
        <p:xfrm>
          <a:off x="6221185" y="1570485"/>
          <a:ext cx="4664301" cy="3094350"/>
        </p:xfrm>
        <a:graphic>
          <a:graphicData uri="http://schemas.openxmlformats.org/drawingml/2006/chart">
            <c:chart xmlns:c="http://schemas.openxmlformats.org/drawingml/2006/chart" xmlns:r="http://schemas.openxmlformats.org/officeDocument/2006/relationships" r:id="rId2"/>
          </a:graphicData>
        </a:graphic>
      </p:graphicFrame>
      <p:sp>
        <p:nvSpPr>
          <p:cNvPr id="9" name="Rectangle 3">
            <a:extLst>
              <a:ext uri="{FF2B5EF4-FFF2-40B4-BE49-F238E27FC236}">
                <a16:creationId xmlns:a16="http://schemas.microsoft.com/office/drawing/2014/main" id="{DBE143F4-7F65-EF25-B55D-FE5ECB7906FE}"/>
              </a:ext>
            </a:extLst>
          </p:cNvPr>
          <p:cNvSpPr>
            <a:spLocks noChangeArrowheads="1"/>
          </p:cNvSpPr>
          <p:nvPr/>
        </p:nvSpPr>
        <p:spPr bwMode="auto">
          <a:xfrm>
            <a:off x="7434943" y="4388963"/>
            <a:ext cx="21662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1F497D"/>
                </a:solidFill>
                <a:effectLst/>
                <a:latin typeface="Cambria" panose="02040503050406030204" pitchFamily="18" charset="0"/>
                <a:ea typeface="Times New Roman" panose="02020603050405020304" pitchFamily="18" charset="0"/>
                <a:cs typeface="Times New Roman" panose="02020603050405020304" pitchFamily="18" charset="0"/>
              </a:rPr>
              <a:t>F</a:t>
            </a:r>
            <a:r>
              <a:rPr kumimoji="0" lang="en-US" altLang="en-US" sz="900" b="0" i="1" u="none" strike="noStrike" cap="none" normalizeH="0" baseline="0" dirty="0" bmk="">
                <a:ln>
                  <a:noFill/>
                </a:ln>
                <a:solidFill>
                  <a:srgbClr val="1F497D"/>
                </a:solidFill>
                <a:effectLst/>
                <a:latin typeface="Cambria" panose="02040503050406030204" pitchFamily="18" charset="0"/>
                <a:ea typeface="Times New Roman" panose="02020603050405020304" pitchFamily="18" charset="0"/>
                <a:cs typeface="Times New Roman" panose="02020603050405020304" pitchFamily="18" charset="0"/>
              </a:rPr>
              <a:t>igure 3 : Age</a:t>
            </a:r>
            <a:r>
              <a:rPr kumimoji="0" lang="en-US" altLang="en-US" sz="900" b="0" i="1" u="none" strike="noStrike" cap="none" normalizeH="0" baseline="0" dirty="0">
                <a:ln>
                  <a:noFill/>
                </a:ln>
                <a:solidFill>
                  <a:srgbClr val="1F497D"/>
                </a:solidFill>
                <a:effectLst/>
                <a:latin typeface="Cambria" panose="02040503050406030204" pitchFamily="18" charset="0"/>
                <a:ea typeface="Times New Roman" panose="02020603050405020304" pitchFamily="18" charset="0"/>
                <a:cs typeface="Times New Roman" panose="02020603050405020304" pitchFamily="18" charset="0"/>
              </a:rPr>
              <a:t> (age bracket, no. of cases,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F1343994-7C23-5BC2-5AF8-23081187BA1B}"/>
              </a:ext>
            </a:extLst>
          </p:cNvPr>
          <p:cNvSpPr txBox="1"/>
          <p:nvPr/>
        </p:nvSpPr>
        <p:spPr>
          <a:xfrm>
            <a:off x="1349829" y="4902608"/>
            <a:ext cx="9742713" cy="1256241"/>
          </a:xfrm>
          <a:prstGeom prst="rect">
            <a:avLst/>
          </a:prstGeom>
          <a:noFill/>
        </p:spPr>
        <p:txBody>
          <a:bodyPr wrap="square">
            <a:spAutoFit/>
          </a:bodyPr>
          <a:lstStyle/>
          <a:p>
            <a:pPr marL="342900" lvl="0" indent="-342900" algn="just">
              <a:lnSpc>
                <a:spcPct val="107000"/>
              </a:lnSpc>
              <a:spcAft>
                <a:spcPts val="1000"/>
              </a:spcAft>
              <a:buFont typeface="Wingdings" panose="05000000000000000000" pitchFamily="2" charset="2"/>
              <a:buChar char=""/>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Amongst 72 subjects within the study population patients were distributed into the groups with various ranges above. It was found that patient belonging to age within 21-30 </a:t>
            </a:r>
            <a:r>
              <a:rPr lang="en-US" sz="1800" dirty="0" err="1">
                <a:effectLst/>
                <a:latin typeface="Cambria" panose="02040503050406030204" pitchFamily="18" charset="0"/>
                <a:ea typeface="Times New Roman" panose="02020603050405020304" pitchFamily="18" charset="0"/>
                <a:cs typeface="Times New Roman" panose="02020603050405020304" pitchFamily="18" charset="0"/>
              </a:rPr>
              <a:t>acno</a:t>
            </a: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 of </a:t>
            </a:r>
            <a:r>
              <a:rPr lang="en-US" sz="1800" dirty="0" err="1">
                <a:effectLst/>
                <a:latin typeface="Cambria" panose="02040503050406030204" pitchFamily="18" charset="0"/>
                <a:ea typeface="Times New Roman" panose="02020603050405020304" pitchFamily="18" charset="0"/>
                <a:cs typeface="Times New Roman" panose="02020603050405020304" pitchFamily="18" charset="0"/>
              </a:rPr>
              <a:t>casesing</a:t>
            </a: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 for 60% of study population were the major contributors followed by patients within age of 15-20(25%) &amp; 31-40(14%)  and with least patients within age 41-50(1%).</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CAD3446E-C7FC-FE09-E72D-DA4A92DC1313}"/>
              </a:ext>
            </a:extLst>
          </p:cNvPr>
          <p:cNvSpPr>
            <a:spLocks noGrp="1"/>
          </p:cNvSpPr>
          <p:nvPr>
            <p:ph type="sldNum" sz="quarter" idx="12"/>
          </p:nvPr>
        </p:nvSpPr>
        <p:spPr/>
        <p:txBody>
          <a:bodyPr/>
          <a:lstStyle/>
          <a:p>
            <a:fld id="{B70E6133-1959-4CB5-B03E-1CD263C5CC3F}" type="slidenum">
              <a:rPr lang="en-IN" smtClean="0"/>
              <a:t>13</a:t>
            </a:fld>
            <a:endParaRPr lang="en-IN"/>
          </a:p>
        </p:txBody>
      </p:sp>
      <p:sp>
        <p:nvSpPr>
          <p:cNvPr id="10" name="TextBox 9">
            <a:extLst>
              <a:ext uri="{FF2B5EF4-FFF2-40B4-BE49-F238E27FC236}">
                <a16:creationId xmlns:a16="http://schemas.microsoft.com/office/drawing/2014/main" id="{70B32FC5-5A5D-0347-2B45-DA6FC54D384D}"/>
              </a:ext>
            </a:extLst>
          </p:cNvPr>
          <p:cNvSpPr txBox="1"/>
          <p:nvPr/>
        </p:nvSpPr>
        <p:spPr>
          <a:xfrm>
            <a:off x="1033915" y="1019041"/>
            <a:ext cx="6248400" cy="707886"/>
          </a:xfrm>
          <a:prstGeom prst="rect">
            <a:avLst/>
          </a:prstGeom>
          <a:noFill/>
        </p:spPr>
        <p:txBody>
          <a:bodyPr wrap="square">
            <a:spAutoFit/>
          </a:bodyPr>
          <a:lstStyle/>
          <a:p>
            <a:r>
              <a:rPr lang="en-US" sz="4000" dirty="0">
                <a:latin typeface="Cambria" panose="02040503050406030204" pitchFamily="18" charset="0"/>
                <a:ea typeface="Cambria" panose="02040503050406030204" pitchFamily="18" charset="0"/>
              </a:rPr>
              <a:t>Age Groups</a:t>
            </a:r>
            <a:endParaRPr lang="en-IN" sz="4000" dirty="0"/>
          </a:p>
        </p:txBody>
      </p:sp>
    </p:spTree>
    <p:extLst>
      <p:ext uri="{BB962C8B-B14F-4D97-AF65-F5344CB8AC3E}">
        <p14:creationId xmlns:p14="http://schemas.microsoft.com/office/powerpoint/2010/main" val="2212215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969AE-8F19-E903-C4E1-26C7E62F4704}"/>
              </a:ext>
            </a:extLst>
          </p:cNvPr>
          <p:cNvSpPr>
            <a:spLocks noGrp="1"/>
          </p:cNvSpPr>
          <p:nvPr>
            <p:ph type="title"/>
          </p:nvPr>
        </p:nvSpPr>
        <p:spPr>
          <a:xfrm>
            <a:off x="838200" y="365125"/>
            <a:ext cx="10515600" cy="741005"/>
          </a:xfrm>
        </p:spPr>
        <p:txBody>
          <a:bodyPr>
            <a:normAutofit/>
          </a:bodyPr>
          <a:lstStyle/>
          <a:p>
            <a:pPr algn="ctr"/>
            <a:r>
              <a:rPr lang="en-US" sz="4000" dirty="0">
                <a:latin typeface="Cambria" panose="02040503050406030204" pitchFamily="18" charset="0"/>
                <a:ea typeface="Cambria" panose="02040503050406030204" pitchFamily="18" charset="0"/>
              </a:rPr>
              <a:t>Distribution based on Geographical Area</a:t>
            </a:r>
            <a:endParaRPr lang="en-IN" sz="4000" dirty="0">
              <a:latin typeface="Cambria" panose="02040503050406030204" pitchFamily="18" charset="0"/>
              <a:ea typeface="Cambria" panose="02040503050406030204" pitchFamily="18" charset="0"/>
            </a:endParaRPr>
          </a:p>
        </p:txBody>
      </p:sp>
      <p:graphicFrame>
        <p:nvGraphicFramePr>
          <p:cNvPr id="5" name="Table 4">
            <a:extLst>
              <a:ext uri="{FF2B5EF4-FFF2-40B4-BE49-F238E27FC236}">
                <a16:creationId xmlns:a16="http://schemas.microsoft.com/office/drawing/2014/main" id="{4A644805-3443-F3C9-9771-24E7B59CBCEE}"/>
              </a:ext>
            </a:extLst>
          </p:cNvPr>
          <p:cNvGraphicFramePr>
            <a:graphicFrameLocks noGrp="1"/>
          </p:cNvGraphicFramePr>
          <p:nvPr>
            <p:extLst>
              <p:ext uri="{D42A27DB-BD31-4B8C-83A1-F6EECF244321}">
                <p14:modId xmlns:p14="http://schemas.microsoft.com/office/powerpoint/2010/main" val="2419155979"/>
              </p:ext>
            </p:extLst>
          </p:nvPr>
        </p:nvGraphicFramePr>
        <p:xfrm>
          <a:off x="1017813" y="2217562"/>
          <a:ext cx="3826329" cy="1833012"/>
        </p:xfrm>
        <a:graphic>
          <a:graphicData uri="http://schemas.openxmlformats.org/drawingml/2006/table">
            <a:tbl>
              <a:tblPr firstRow="1" firstCol="1" bandRow="1">
                <a:tableStyleId>{5C22544A-7EE6-4342-B048-85BDC9FD1C3A}</a:tableStyleId>
              </a:tblPr>
              <a:tblGrid>
                <a:gridCol w="2141436">
                  <a:extLst>
                    <a:ext uri="{9D8B030D-6E8A-4147-A177-3AD203B41FA5}">
                      <a16:colId xmlns:a16="http://schemas.microsoft.com/office/drawing/2014/main" val="4018657153"/>
                    </a:ext>
                  </a:extLst>
                </a:gridCol>
                <a:gridCol w="1684893">
                  <a:extLst>
                    <a:ext uri="{9D8B030D-6E8A-4147-A177-3AD203B41FA5}">
                      <a16:colId xmlns:a16="http://schemas.microsoft.com/office/drawing/2014/main" val="3831690413"/>
                    </a:ext>
                  </a:extLst>
                </a:gridCol>
              </a:tblGrid>
              <a:tr h="370488">
                <a:tc gridSpan="2">
                  <a:txBody>
                    <a:bodyPr/>
                    <a:lstStyle/>
                    <a:p>
                      <a:pPr algn="ctr">
                        <a:lnSpc>
                          <a:spcPct val="200000"/>
                        </a:lnSpc>
                        <a:spcAft>
                          <a:spcPts val="800"/>
                        </a:spcAft>
                      </a:pPr>
                      <a:r>
                        <a:rPr lang="en-US" sz="1200" dirty="0">
                          <a:effectLst/>
                        </a:rPr>
                        <a:t>Table 7 : Rural/Urban Distribution</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hMerge="1">
                  <a:txBody>
                    <a:bodyPr/>
                    <a:lstStyle/>
                    <a:p>
                      <a:endParaRPr lang="en-IN"/>
                    </a:p>
                  </a:txBody>
                  <a:tcPr/>
                </a:tc>
                <a:extLst>
                  <a:ext uri="{0D108BD9-81ED-4DB2-BD59-A6C34878D82A}">
                    <a16:rowId xmlns:a16="http://schemas.microsoft.com/office/drawing/2014/main" val="4171292823"/>
                  </a:ext>
                </a:extLst>
              </a:tr>
              <a:tr h="370488">
                <a:tc>
                  <a:txBody>
                    <a:bodyPr/>
                    <a:lstStyle/>
                    <a:p>
                      <a:pPr algn="ctr">
                        <a:lnSpc>
                          <a:spcPct val="200000"/>
                        </a:lnSpc>
                        <a:spcAft>
                          <a:spcPts val="800"/>
                        </a:spcAft>
                      </a:pPr>
                      <a:r>
                        <a:rPr lang="en-IN" sz="1200" dirty="0">
                          <a:effectLst/>
                        </a:rPr>
                        <a:t>Type of residence</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200000"/>
                        </a:lnSpc>
                        <a:spcAft>
                          <a:spcPts val="800"/>
                        </a:spcAft>
                      </a:pPr>
                      <a:r>
                        <a:rPr lang="en-IN" sz="1200">
                          <a:effectLst/>
                        </a:rPr>
                        <a:t>No of patients</a:t>
                      </a:r>
                      <a:endParaRPr lang="en-IN" sz="120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3130887679"/>
                  </a:ext>
                </a:extLst>
              </a:tr>
              <a:tr h="370488">
                <a:tc>
                  <a:txBody>
                    <a:bodyPr/>
                    <a:lstStyle/>
                    <a:p>
                      <a:pPr algn="ctr">
                        <a:lnSpc>
                          <a:spcPct val="200000"/>
                        </a:lnSpc>
                        <a:spcAft>
                          <a:spcPts val="800"/>
                        </a:spcAft>
                      </a:pPr>
                      <a:r>
                        <a:rPr lang="en-IN" sz="1200" dirty="0">
                          <a:effectLst/>
                        </a:rPr>
                        <a:t>Rural</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200000"/>
                        </a:lnSpc>
                        <a:spcAft>
                          <a:spcPts val="800"/>
                        </a:spcAft>
                      </a:pPr>
                      <a:r>
                        <a:rPr lang="en-IN" sz="1100" dirty="0">
                          <a:effectLst/>
                        </a:rPr>
                        <a:t>40</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245530280"/>
                  </a:ext>
                </a:extLst>
              </a:tr>
              <a:tr h="370488">
                <a:tc>
                  <a:txBody>
                    <a:bodyPr/>
                    <a:lstStyle/>
                    <a:p>
                      <a:pPr algn="ctr">
                        <a:lnSpc>
                          <a:spcPct val="200000"/>
                        </a:lnSpc>
                        <a:spcAft>
                          <a:spcPts val="800"/>
                        </a:spcAft>
                      </a:pPr>
                      <a:r>
                        <a:rPr lang="en-IN" sz="1200">
                          <a:effectLst/>
                        </a:rPr>
                        <a:t>Urban</a:t>
                      </a:r>
                      <a:endParaRPr lang="en-IN"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200000"/>
                        </a:lnSpc>
                        <a:spcAft>
                          <a:spcPts val="800"/>
                        </a:spcAft>
                      </a:pPr>
                      <a:r>
                        <a:rPr lang="en-IN" sz="1100" dirty="0">
                          <a:effectLst/>
                        </a:rPr>
                        <a:t>32</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328670343"/>
                  </a:ext>
                </a:extLst>
              </a:tr>
              <a:tr h="351060">
                <a:tc>
                  <a:txBody>
                    <a:bodyPr/>
                    <a:lstStyle/>
                    <a:p>
                      <a:pPr algn="ctr">
                        <a:lnSpc>
                          <a:spcPct val="200000"/>
                        </a:lnSpc>
                        <a:spcAft>
                          <a:spcPts val="800"/>
                        </a:spcAft>
                      </a:pPr>
                      <a:r>
                        <a:rPr lang="en-IN" sz="1100">
                          <a:effectLst/>
                        </a:rPr>
                        <a:t>Total</a:t>
                      </a:r>
                      <a:endParaRPr lang="en-IN" sz="12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algn="ctr">
                        <a:lnSpc>
                          <a:spcPct val="200000"/>
                        </a:lnSpc>
                        <a:spcAft>
                          <a:spcPts val="800"/>
                        </a:spcAft>
                      </a:pPr>
                      <a:r>
                        <a:rPr lang="en-IN" sz="11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ctr"/>
                </a:tc>
                <a:extLst>
                  <a:ext uri="{0D108BD9-81ED-4DB2-BD59-A6C34878D82A}">
                    <a16:rowId xmlns:a16="http://schemas.microsoft.com/office/drawing/2014/main" val="1487536886"/>
                  </a:ext>
                </a:extLst>
              </a:tr>
            </a:tbl>
          </a:graphicData>
        </a:graphic>
      </p:graphicFrame>
      <p:graphicFrame>
        <p:nvGraphicFramePr>
          <p:cNvPr id="6" name="Chart 5">
            <a:extLst>
              <a:ext uri="{FF2B5EF4-FFF2-40B4-BE49-F238E27FC236}">
                <a16:creationId xmlns:a16="http://schemas.microsoft.com/office/drawing/2014/main" id="{17C3EA3A-BA16-9F4D-9A00-223F178DD987}"/>
              </a:ext>
            </a:extLst>
          </p:cNvPr>
          <p:cNvGraphicFramePr/>
          <p:nvPr>
            <p:extLst>
              <p:ext uri="{D42A27DB-BD31-4B8C-83A1-F6EECF244321}">
                <p14:modId xmlns:p14="http://schemas.microsoft.com/office/powerpoint/2010/main" val="4269880950"/>
              </p:ext>
            </p:extLst>
          </p:nvPr>
        </p:nvGraphicFramePr>
        <p:xfrm>
          <a:off x="4751615" y="1654142"/>
          <a:ext cx="6966855" cy="3598924"/>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2331747A-3336-06EB-2088-B865F37028B1}"/>
              </a:ext>
            </a:extLst>
          </p:cNvPr>
          <p:cNvSpPr txBox="1"/>
          <p:nvPr/>
        </p:nvSpPr>
        <p:spPr>
          <a:xfrm>
            <a:off x="1393372" y="5162007"/>
            <a:ext cx="10047514" cy="646331"/>
          </a:xfrm>
          <a:prstGeom prst="rect">
            <a:avLst/>
          </a:prstGeom>
          <a:noFill/>
        </p:spPr>
        <p:txBody>
          <a:bodyPr wrap="square">
            <a:spAutoFit/>
          </a:bodyPr>
          <a:lstStyle/>
          <a:p>
            <a:r>
              <a:rPr lang="en-US" sz="1800" dirty="0"/>
              <a:t>56% (n = 40) of the total study population hailed from Rural area while only 32% (n = 44) were from Urban background.</a:t>
            </a:r>
          </a:p>
        </p:txBody>
      </p:sp>
      <p:sp>
        <p:nvSpPr>
          <p:cNvPr id="3" name="Slide Number Placeholder 2">
            <a:extLst>
              <a:ext uri="{FF2B5EF4-FFF2-40B4-BE49-F238E27FC236}">
                <a16:creationId xmlns:a16="http://schemas.microsoft.com/office/drawing/2014/main" id="{92470269-24F4-DF15-BF32-38743F8D0FDD}"/>
              </a:ext>
            </a:extLst>
          </p:cNvPr>
          <p:cNvSpPr>
            <a:spLocks noGrp="1"/>
          </p:cNvSpPr>
          <p:nvPr>
            <p:ph type="sldNum" sz="quarter" idx="12"/>
          </p:nvPr>
        </p:nvSpPr>
        <p:spPr/>
        <p:txBody>
          <a:bodyPr/>
          <a:lstStyle/>
          <a:p>
            <a:fld id="{B70E6133-1959-4CB5-B03E-1CD263C5CC3F}" type="slidenum">
              <a:rPr lang="en-IN" smtClean="0"/>
              <a:t>14</a:t>
            </a:fld>
            <a:endParaRPr lang="en-IN"/>
          </a:p>
        </p:txBody>
      </p:sp>
    </p:spTree>
    <p:extLst>
      <p:ext uri="{BB962C8B-B14F-4D97-AF65-F5344CB8AC3E}">
        <p14:creationId xmlns:p14="http://schemas.microsoft.com/office/powerpoint/2010/main" val="2163810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CF257-6C99-1FD8-7AD0-F0EEB19B5AA3}"/>
              </a:ext>
            </a:extLst>
          </p:cNvPr>
          <p:cNvSpPr>
            <a:spLocks noGrp="1"/>
          </p:cNvSpPr>
          <p:nvPr>
            <p:ph type="title"/>
          </p:nvPr>
        </p:nvSpPr>
        <p:spPr>
          <a:xfrm>
            <a:off x="707571" y="-10541"/>
            <a:ext cx="10515600" cy="745920"/>
          </a:xfrm>
        </p:spPr>
        <p:txBody>
          <a:bodyPr>
            <a:normAutofit/>
          </a:bodyPr>
          <a:lstStyle/>
          <a:p>
            <a:pPr algn="ctr"/>
            <a:r>
              <a:rPr lang="en-IN" sz="4000" dirty="0">
                <a:latin typeface="Cambria" panose="02040503050406030204" pitchFamily="18" charset="0"/>
                <a:ea typeface="Cambria" panose="02040503050406030204" pitchFamily="18" charset="0"/>
              </a:rPr>
              <a:t>Gravida</a:t>
            </a:r>
          </a:p>
        </p:txBody>
      </p:sp>
      <p:graphicFrame>
        <p:nvGraphicFramePr>
          <p:cNvPr id="6" name="Table 5">
            <a:extLst>
              <a:ext uri="{FF2B5EF4-FFF2-40B4-BE49-F238E27FC236}">
                <a16:creationId xmlns:a16="http://schemas.microsoft.com/office/drawing/2014/main" id="{053E8922-871D-1B5F-5C7B-22641607D3F3}"/>
              </a:ext>
            </a:extLst>
          </p:cNvPr>
          <p:cNvGraphicFramePr>
            <a:graphicFrameLocks noGrp="1"/>
          </p:cNvGraphicFramePr>
          <p:nvPr>
            <p:extLst>
              <p:ext uri="{D42A27DB-BD31-4B8C-83A1-F6EECF244321}">
                <p14:modId xmlns:p14="http://schemas.microsoft.com/office/powerpoint/2010/main" val="101066488"/>
              </p:ext>
            </p:extLst>
          </p:nvPr>
        </p:nvGraphicFramePr>
        <p:xfrm>
          <a:off x="838200" y="1352103"/>
          <a:ext cx="5359400" cy="1675071"/>
        </p:xfrm>
        <a:graphic>
          <a:graphicData uri="http://schemas.openxmlformats.org/drawingml/2006/table">
            <a:tbl>
              <a:tblPr firstRow="1" firstCol="1" bandRow="1">
                <a:tableStyleId>{5C22544A-7EE6-4342-B048-85BDC9FD1C3A}</a:tableStyleId>
              </a:tblPr>
              <a:tblGrid>
                <a:gridCol w="2755900">
                  <a:extLst>
                    <a:ext uri="{9D8B030D-6E8A-4147-A177-3AD203B41FA5}">
                      <a16:colId xmlns:a16="http://schemas.microsoft.com/office/drawing/2014/main" val="2475633362"/>
                    </a:ext>
                  </a:extLst>
                </a:gridCol>
                <a:gridCol w="2603500">
                  <a:extLst>
                    <a:ext uri="{9D8B030D-6E8A-4147-A177-3AD203B41FA5}">
                      <a16:colId xmlns:a16="http://schemas.microsoft.com/office/drawing/2014/main" val="2174942586"/>
                    </a:ext>
                  </a:extLst>
                </a:gridCol>
              </a:tblGrid>
              <a:tr h="177800">
                <a:tc gridSpan="2">
                  <a:txBody>
                    <a:bodyPr/>
                    <a:lstStyle/>
                    <a:p>
                      <a:pPr algn="just">
                        <a:lnSpc>
                          <a:spcPct val="107000"/>
                        </a:lnSpc>
                        <a:spcAft>
                          <a:spcPts val="800"/>
                        </a:spcAft>
                        <a:tabLst>
                          <a:tab pos="1620520" algn="l"/>
                        </a:tabLst>
                      </a:pPr>
                      <a:r>
                        <a:rPr lang="en-US" sz="1200" dirty="0">
                          <a:effectLst/>
                        </a:rPr>
                        <a:t>Table 15 : Gravida</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1411712810"/>
                  </a:ext>
                </a:extLst>
              </a:tr>
              <a:tr h="177800">
                <a:tc>
                  <a:txBody>
                    <a:bodyPr/>
                    <a:lstStyle/>
                    <a:p>
                      <a:pPr algn="ctr">
                        <a:lnSpc>
                          <a:spcPct val="107000"/>
                        </a:lnSpc>
                        <a:spcAft>
                          <a:spcPts val="800"/>
                        </a:spcAft>
                        <a:tabLst>
                          <a:tab pos="1620520" algn="l"/>
                        </a:tabLst>
                      </a:pPr>
                      <a:r>
                        <a:rPr lang="en-US" sz="1200">
                          <a:effectLst/>
                        </a:rPr>
                        <a:t>Gravida no.</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dirty="0">
                          <a:effectLst/>
                        </a:rPr>
                        <a:t>no. of cases</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53242162"/>
                  </a:ext>
                </a:extLst>
              </a:tr>
              <a:tr h="177800">
                <a:tc>
                  <a:txBody>
                    <a:bodyPr/>
                    <a:lstStyle/>
                    <a:p>
                      <a:pPr algn="ctr">
                        <a:lnSpc>
                          <a:spcPct val="107000"/>
                        </a:lnSpc>
                        <a:spcAft>
                          <a:spcPts val="800"/>
                        </a:spcAft>
                        <a:tabLst>
                          <a:tab pos="1620520" algn="l"/>
                        </a:tabLst>
                      </a:pPr>
                      <a:r>
                        <a:rPr lang="en-US"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21</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52887134"/>
                  </a:ext>
                </a:extLst>
              </a:tr>
              <a:tr h="177800">
                <a:tc>
                  <a:txBody>
                    <a:bodyPr/>
                    <a:lstStyle/>
                    <a:p>
                      <a:pPr algn="ctr">
                        <a:lnSpc>
                          <a:spcPct val="107000"/>
                        </a:lnSpc>
                        <a:spcAft>
                          <a:spcPts val="800"/>
                        </a:spcAft>
                        <a:tabLst>
                          <a:tab pos="1620520" algn="l"/>
                        </a:tabLst>
                      </a:pPr>
                      <a:r>
                        <a:rPr lang="en-US" sz="1200">
                          <a:effectLst/>
                        </a:rPr>
                        <a:t>2</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25</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03690423"/>
                  </a:ext>
                </a:extLst>
              </a:tr>
              <a:tr h="177800">
                <a:tc>
                  <a:txBody>
                    <a:bodyPr/>
                    <a:lstStyle/>
                    <a:p>
                      <a:pPr algn="ctr">
                        <a:lnSpc>
                          <a:spcPct val="107000"/>
                        </a:lnSpc>
                        <a:spcAft>
                          <a:spcPts val="800"/>
                        </a:spcAft>
                        <a:tabLst>
                          <a:tab pos="1620520" algn="l"/>
                        </a:tabLst>
                      </a:pPr>
                      <a:r>
                        <a:rPr lang="en-US" sz="1200">
                          <a:effectLst/>
                        </a:rPr>
                        <a:t>3</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16</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97035491"/>
                  </a:ext>
                </a:extLst>
              </a:tr>
              <a:tr h="177800">
                <a:tc>
                  <a:txBody>
                    <a:bodyPr/>
                    <a:lstStyle/>
                    <a:p>
                      <a:pPr algn="ctr">
                        <a:lnSpc>
                          <a:spcPct val="107000"/>
                        </a:lnSpc>
                        <a:spcAft>
                          <a:spcPts val="800"/>
                        </a:spcAft>
                        <a:tabLst>
                          <a:tab pos="1620520" algn="l"/>
                        </a:tabLst>
                      </a:pPr>
                      <a:r>
                        <a:rPr lang="en-US" sz="12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7</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57756640"/>
                  </a:ext>
                </a:extLst>
              </a:tr>
              <a:tr h="177800">
                <a:tc>
                  <a:txBody>
                    <a:bodyPr/>
                    <a:lstStyle/>
                    <a:p>
                      <a:pPr algn="ctr">
                        <a:lnSpc>
                          <a:spcPct val="107000"/>
                        </a:lnSpc>
                        <a:spcAft>
                          <a:spcPts val="800"/>
                        </a:spcAft>
                        <a:tabLst>
                          <a:tab pos="1620520" algn="l"/>
                        </a:tabLst>
                      </a:pPr>
                      <a:r>
                        <a:rPr lang="en-US" sz="1200">
                          <a:effectLst/>
                        </a:rPr>
                        <a:t>5</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402212150"/>
                  </a:ext>
                </a:extLst>
              </a:tr>
              <a:tr h="177800">
                <a:tc>
                  <a:txBody>
                    <a:bodyPr/>
                    <a:lstStyle/>
                    <a:p>
                      <a:pPr algn="ctr">
                        <a:lnSpc>
                          <a:spcPct val="107000"/>
                        </a:lnSpc>
                        <a:spcAft>
                          <a:spcPts val="800"/>
                        </a:spcAft>
                        <a:tabLst>
                          <a:tab pos="1620520" algn="l"/>
                        </a:tabLst>
                      </a:pPr>
                      <a:r>
                        <a:rPr lang="en-US" sz="1200">
                          <a:effectLst/>
                        </a:rPr>
                        <a:t>8</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70672514"/>
                  </a:ext>
                </a:extLst>
              </a:tr>
              <a:tr h="177800">
                <a:tc>
                  <a:txBody>
                    <a:bodyPr/>
                    <a:lstStyle/>
                    <a:p>
                      <a:pPr algn="ctr">
                        <a:lnSpc>
                          <a:spcPct val="107000"/>
                        </a:lnSpc>
                        <a:spcAft>
                          <a:spcPts val="800"/>
                        </a:spcAft>
                        <a:tabLst>
                          <a:tab pos="1620520" algn="l"/>
                        </a:tabLst>
                      </a:pPr>
                      <a:r>
                        <a:rPr lang="en-US" sz="1200">
                          <a:effectLst/>
                        </a:rPr>
                        <a:t>Grand Total</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07000"/>
                        </a:lnSpc>
                        <a:spcAft>
                          <a:spcPts val="800"/>
                        </a:spcAft>
                        <a:tabLst>
                          <a:tab pos="1620520" algn="l"/>
                        </a:tabLst>
                      </a:pPr>
                      <a:r>
                        <a:rPr lang="en-US"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67385806"/>
                  </a:ext>
                </a:extLst>
              </a:tr>
            </a:tbl>
          </a:graphicData>
        </a:graphic>
      </p:graphicFrame>
      <p:graphicFrame>
        <p:nvGraphicFramePr>
          <p:cNvPr id="7" name="Chart 6">
            <a:extLst>
              <a:ext uri="{FF2B5EF4-FFF2-40B4-BE49-F238E27FC236}">
                <a16:creationId xmlns:a16="http://schemas.microsoft.com/office/drawing/2014/main" id="{38E29F54-5819-A6C4-DC2B-89F04C299B31}"/>
              </a:ext>
            </a:extLst>
          </p:cNvPr>
          <p:cNvGraphicFramePr/>
          <p:nvPr>
            <p:extLst>
              <p:ext uri="{D42A27DB-BD31-4B8C-83A1-F6EECF244321}">
                <p14:modId xmlns:p14="http://schemas.microsoft.com/office/powerpoint/2010/main" val="900280028"/>
              </p:ext>
            </p:extLst>
          </p:nvPr>
        </p:nvGraphicFramePr>
        <p:xfrm>
          <a:off x="5836534" y="388508"/>
          <a:ext cx="5738150" cy="3407918"/>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B1102053-361D-462A-D666-18CA87FE2E6E}"/>
              </a:ext>
            </a:extLst>
          </p:cNvPr>
          <p:cNvSpPr txBox="1"/>
          <p:nvPr/>
        </p:nvSpPr>
        <p:spPr>
          <a:xfrm>
            <a:off x="6600463" y="3583399"/>
            <a:ext cx="5738150" cy="369332"/>
          </a:xfrm>
          <a:prstGeom prst="rect">
            <a:avLst/>
          </a:prstGeom>
          <a:noFill/>
        </p:spPr>
        <p:txBody>
          <a:bodyPr wrap="square">
            <a:spAutoFit/>
          </a:bodyPr>
          <a:lstStyle/>
          <a:p>
            <a:r>
              <a:rPr lang="en-US" sz="1800" i="1" dirty="0">
                <a:effectLst/>
                <a:latin typeface="Times New Roman" panose="02020603050405020304" pitchFamily="18" charset="0"/>
                <a:ea typeface="Times New Roman" panose="02020603050405020304" pitchFamily="18" charset="0"/>
              </a:rPr>
              <a:t> </a:t>
            </a:r>
            <a:r>
              <a:rPr lang="en-US" sz="1800" i="1" dirty="0">
                <a:solidFill>
                  <a:srgbClr val="1F497D"/>
                </a:solidFill>
                <a:effectLst/>
                <a:latin typeface="Times New Roman" panose="02020603050405020304" pitchFamily="18" charset="0"/>
                <a:ea typeface="Times New Roman" panose="02020603050405020304" pitchFamily="18" charset="0"/>
              </a:rPr>
              <a:t>Figure 12 : gravida </a:t>
            </a:r>
            <a:r>
              <a:rPr lang="en-US" sz="1800" i="1" dirty="0" err="1">
                <a:solidFill>
                  <a:srgbClr val="1F497D"/>
                </a:solidFill>
                <a:effectLst/>
                <a:latin typeface="Times New Roman" panose="02020603050405020304" pitchFamily="18" charset="0"/>
                <a:ea typeface="Times New Roman" panose="02020603050405020304" pitchFamily="18" charset="0"/>
              </a:rPr>
              <a:t>obgy</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Calibri" panose="020F0502020204030204" pitchFamily="34" charset="0"/>
                <a:ea typeface="Times New Roman" panose="02020603050405020304" pitchFamily="18" charset="0"/>
              </a:rPr>
              <a:t>gravida no</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Arial" panose="020B0604020202020204" pitchFamily="34" charset="0"/>
                <a:ea typeface="Times New Roman" panose="02020603050405020304" pitchFamily="18" charset="0"/>
              </a:rPr>
              <a:t>no. of cases</a:t>
            </a:r>
            <a:r>
              <a:rPr lang="en-US" sz="1800" i="1" dirty="0">
                <a:solidFill>
                  <a:srgbClr val="1F497D"/>
                </a:solidFill>
                <a:effectLst/>
                <a:latin typeface="Times New Roman" panose="02020603050405020304" pitchFamily="18" charset="0"/>
                <a:ea typeface="Times New Roman" panose="02020603050405020304" pitchFamily="18" charset="0"/>
              </a:rPr>
              <a:t>, %)</a:t>
            </a:r>
            <a:endParaRPr lang="en-IN" dirty="0"/>
          </a:p>
        </p:txBody>
      </p:sp>
      <p:sp>
        <p:nvSpPr>
          <p:cNvPr id="12" name="TextBox 11">
            <a:extLst>
              <a:ext uri="{FF2B5EF4-FFF2-40B4-BE49-F238E27FC236}">
                <a16:creationId xmlns:a16="http://schemas.microsoft.com/office/drawing/2014/main" id="{E02FB40D-198D-3973-DA98-84FA513AB5BA}"/>
              </a:ext>
            </a:extLst>
          </p:cNvPr>
          <p:cNvSpPr txBox="1"/>
          <p:nvPr/>
        </p:nvSpPr>
        <p:spPr>
          <a:xfrm>
            <a:off x="1244278" y="3768065"/>
            <a:ext cx="10330406" cy="2276714"/>
          </a:xfrm>
          <a:prstGeom prst="rect">
            <a:avLst/>
          </a:prstGeom>
          <a:noFill/>
        </p:spPr>
        <p:txBody>
          <a:bodyPr wrap="square">
            <a:spAutoFit/>
          </a:bodyPr>
          <a:lstStyle/>
          <a:p>
            <a:pPr algn="just">
              <a:lnSpc>
                <a:spcPct val="107000"/>
              </a:lnSpc>
              <a:spcAft>
                <a:spcPts val="800"/>
              </a:spcAft>
              <a:tabLst>
                <a:tab pos="1620520" algn="l"/>
              </a:tabLst>
            </a:pPr>
            <a:r>
              <a:rPr lang="en-US" sz="1200" i="1" dirty="0">
                <a:effectLst/>
                <a:latin typeface="Cambria" panose="02040503050406030204" pitchFamily="18"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15000"/>
              </a:lnSpc>
              <a:buFont typeface="Wingdings" panose="05000000000000000000" pitchFamily="2" charset="2"/>
              <a:buChar char=""/>
              <a:tabLst>
                <a:tab pos="1620520" algn="l"/>
              </a:tabLst>
            </a:pP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Gravidity </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refers to the</a:t>
            </a: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number</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of</a:t>
            </a: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times a woman has been pregnant, regardless of whether</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the pregnancies</a:t>
            </a: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were interrupted or resulted in a live birth. </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tabLst>
                <a:tab pos="1620520" algn="l"/>
              </a:tabLst>
            </a:pPr>
            <a:r>
              <a:rPr lang="en-US" sz="18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table shows the distribution of the number of pregnancies (gravida) among 72 patients. The majority of patients had either one (21) or two (25) pregnancies. There were also a significant number of patients with three (16) or four (7) pregnancies. Only a small number of patients had five (2) or eight (1) pregnancies.</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7B79629-4982-B917-90BC-1248B129B364}"/>
              </a:ext>
            </a:extLst>
          </p:cNvPr>
          <p:cNvSpPr>
            <a:spLocks noGrp="1"/>
          </p:cNvSpPr>
          <p:nvPr>
            <p:ph type="sldNum" sz="quarter" idx="12"/>
          </p:nvPr>
        </p:nvSpPr>
        <p:spPr/>
        <p:txBody>
          <a:bodyPr/>
          <a:lstStyle/>
          <a:p>
            <a:fld id="{B70E6133-1959-4CB5-B03E-1CD263C5CC3F}" type="slidenum">
              <a:rPr lang="en-IN" smtClean="0"/>
              <a:t>15</a:t>
            </a:fld>
            <a:endParaRPr lang="en-IN"/>
          </a:p>
        </p:txBody>
      </p:sp>
    </p:spTree>
    <p:extLst>
      <p:ext uri="{BB962C8B-B14F-4D97-AF65-F5344CB8AC3E}">
        <p14:creationId xmlns:p14="http://schemas.microsoft.com/office/powerpoint/2010/main" val="694550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254A2-DCED-437C-9115-B0958A0FF6A8}"/>
              </a:ext>
            </a:extLst>
          </p:cNvPr>
          <p:cNvSpPr>
            <a:spLocks noGrp="1"/>
          </p:cNvSpPr>
          <p:nvPr>
            <p:ph type="title"/>
          </p:nvPr>
        </p:nvSpPr>
        <p:spPr>
          <a:xfrm>
            <a:off x="838200" y="365126"/>
            <a:ext cx="10515600" cy="677094"/>
          </a:xfrm>
        </p:spPr>
        <p:txBody>
          <a:bodyPr>
            <a:normAutofit fontScale="90000"/>
          </a:bodyPr>
          <a:lstStyle/>
          <a:p>
            <a:pPr algn="ctr"/>
            <a:r>
              <a:rPr lang="en-IN" dirty="0">
                <a:latin typeface="Cambria" panose="02040503050406030204" pitchFamily="18" charset="0"/>
                <a:ea typeface="Cambria" panose="02040503050406030204" pitchFamily="18" charset="0"/>
              </a:rPr>
              <a:t>Parity</a:t>
            </a:r>
          </a:p>
        </p:txBody>
      </p:sp>
      <p:graphicFrame>
        <p:nvGraphicFramePr>
          <p:cNvPr id="7" name="Table 6">
            <a:extLst>
              <a:ext uri="{FF2B5EF4-FFF2-40B4-BE49-F238E27FC236}">
                <a16:creationId xmlns:a16="http://schemas.microsoft.com/office/drawing/2014/main" id="{F931FB6E-65EC-13D8-CDC2-FF170E55DEFE}"/>
              </a:ext>
            </a:extLst>
          </p:cNvPr>
          <p:cNvGraphicFramePr>
            <a:graphicFrameLocks noGrp="1"/>
          </p:cNvGraphicFramePr>
          <p:nvPr>
            <p:extLst>
              <p:ext uri="{D42A27DB-BD31-4B8C-83A1-F6EECF244321}">
                <p14:modId xmlns:p14="http://schemas.microsoft.com/office/powerpoint/2010/main" val="2008281900"/>
              </p:ext>
            </p:extLst>
          </p:nvPr>
        </p:nvGraphicFramePr>
        <p:xfrm>
          <a:off x="919888" y="1150940"/>
          <a:ext cx="5278781" cy="2509016"/>
        </p:xfrm>
        <a:graphic>
          <a:graphicData uri="http://schemas.openxmlformats.org/drawingml/2006/table">
            <a:tbl>
              <a:tblPr firstRow="1" firstCol="1" bandRow="1">
                <a:tableStyleId>{5C22544A-7EE6-4342-B048-85BDC9FD1C3A}</a:tableStyleId>
              </a:tblPr>
              <a:tblGrid>
                <a:gridCol w="2633643">
                  <a:extLst>
                    <a:ext uri="{9D8B030D-6E8A-4147-A177-3AD203B41FA5}">
                      <a16:colId xmlns:a16="http://schemas.microsoft.com/office/drawing/2014/main" val="1130772501"/>
                    </a:ext>
                  </a:extLst>
                </a:gridCol>
                <a:gridCol w="2645138">
                  <a:extLst>
                    <a:ext uri="{9D8B030D-6E8A-4147-A177-3AD203B41FA5}">
                      <a16:colId xmlns:a16="http://schemas.microsoft.com/office/drawing/2014/main" val="463252236"/>
                    </a:ext>
                  </a:extLst>
                </a:gridCol>
              </a:tblGrid>
              <a:tr h="190500">
                <a:tc gridSpan="2">
                  <a:txBody>
                    <a:bodyPr/>
                    <a:lstStyle/>
                    <a:p>
                      <a:pPr>
                        <a:lnSpc>
                          <a:spcPct val="200000"/>
                        </a:lnSpc>
                        <a:spcAft>
                          <a:spcPts val="800"/>
                        </a:spcAft>
                      </a:pPr>
                      <a:r>
                        <a:rPr lang="en-US" sz="1200" dirty="0">
                          <a:effectLst/>
                        </a:rPr>
                        <a:t>Table 16 : parity</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extLst>
                  <a:ext uri="{0D108BD9-81ED-4DB2-BD59-A6C34878D82A}">
                    <a16:rowId xmlns:a16="http://schemas.microsoft.com/office/drawing/2014/main" val="712802067"/>
                  </a:ext>
                </a:extLst>
              </a:tr>
              <a:tr h="190500">
                <a:tc>
                  <a:txBody>
                    <a:bodyPr/>
                    <a:lstStyle/>
                    <a:p>
                      <a:pPr algn="ctr">
                        <a:lnSpc>
                          <a:spcPct val="200000"/>
                        </a:lnSpc>
                        <a:spcAft>
                          <a:spcPts val="800"/>
                        </a:spcAft>
                      </a:pPr>
                      <a:r>
                        <a:rPr lang="en-IN" sz="1200" dirty="0">
                          <a:effectLst/>
                        </a:rPr>
                        <a:t>Parity</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dirty="0">
                          <a:effectLst/>
                        </a:rPr>
                        <a:t>no. of cases</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847239383"/>
                  </a:ext>
                </a:extLst>
              </a:tr>
              <a:tr h="190500">
                <a:tc>
                  <a:txBody>
                    <a:bodyPr/>
                    <a:lstStyle/>
                    <a:p>
                      <a:pPr algn="ctr">
                        <a:lnSpc>
                          <a:spcPct val="200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a:effectLst/>
                        </a:rPr>
                        <a:t>35</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284021512"/>
                  </a:ext>
                </a:extLst>
              </a:tr>
              <a:tr h="190500">
                <a:tc>
                  <a:txBody>
                    <a:bodyPr/>
                    <a:lstStyle/>
                    <a:p>
                      <a:pPr algn="ctr">
                        <a:lnSpc>
                          <a:spcPct val="200000"/>
                        </a:lnSpc>
                        <a:spcAft>
                          <a:spcPts val="800"/>
                        </a:spcAft>
                      </a:pPr>
                      <a:r>
                        <a:rPr lang="en-IN" sz="1200" dirty="0">
                          <a:effectLst/>
                        </a:rPr>
                        <a:t>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a:effectLst/>
                        </a:rPr>
                        <a:t>21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447175235"/>
                  </a:ext>
                </a:extLst>
              </a:tr>
              <a:tr h="190500">
                <a:tc>
                  <a:txBody>
                    <a:bodyPr/>
                    <a:lstStyle/>
                    <a:p>
                      <a:pPr algn="ctr">
                        <a:lnSpc>
                          <a:spcPct val="200000"/>
                        </a:lnSpc>
                        <a:spcAft>
                          <a:spcPts val="800"/>
                        </a:spcAft>
                      </a:pPr>
                      <a:r>
                        <a:rPr lang="en-IN" sz="1200" dirty="0">
                          <a:effectLst/>
                        </a:rPr>
                        <a:t>3</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a:effectLst/>
                        </a:rPr>
                        <a:t>12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645413427"/>
                  </a:ext>
                </a:extLst>
              </a:tr>
              <a:tr h="190500">
                <a:tc>
                  <a:txBody>
                    <a:bodyPr/>
                    <a:lstStyle/>
                    <a:p>
                      <a:pPr algn="ctr">
                        <a:lnSpc>
                          <a:spcPct val="200000"/>
                        </a:lnSpc>
                        <a:spcAft>
                          <a:spcPts val="800"/>
                        </a:spcAft>
                      </a:pPr>
                      <a:r>
                        <a:rPr lang="en-IN" sz="12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a:effectLst/>
                        </a:rPr>
                        <a:t>3</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28119102"/>
                  </a:ext>
                </a:extLst>
              </a:tr>
              <a:tr h="190500">
                <a:tc>
                  <a:txBody>
                    <a:bodyPr/>
                    <a:lstStyle/>
                    <a:p>
                      <a:pPr algn="ctr">
                        <a:lnSpc>
                          <a:spcPct val="200000"/>
                        </a:lnSpc>
                        <a:spcAft>
                          <a:spcPts val="800"/>
                        </a:spcAft>
                      </a:pPr>
                      <a:r>
                        <a:rPr lang="en-IN" sz="1200">
                          <a:effectLst/>
                        </a:rPr>
                        <a:t>5</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870947668"/>
                  </a:ext>
                </a:extLst>
              </a:tr>
              <a:tr h="190500">
                <a:tc>
                  <a:txBody>
                    <a:bodyPr/>
                    <a:lstStyle/>
                    <a:p>
                      <a:pPr algn="ctr">
                        <a:lnSpc>
                          <a:spcPct val="200000"/>
                        </a:lnSpc>
                        <a:spcAft>
                          <a:spcPts val="800"/>
                        </a:spcAft>
                      </a:pPr>
                      <a:r>
                        <a:rPr lang="en-IN" sz="1200">
                          <a:effectLst/>
                        </a:rPr>
                        <a:t>Grand 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200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11001637"/>
                  </a:ext>
                </a:extLst>
              </a:tr>
            </a:tbl>
          </a:graphicData>
        </a:graphic>
      </p:graphicFrame>
      <p:graphicFrame>
        <p:nvGraphicFramePr>
          <p:cNvPr id="8" name="Chart 7">
            <a:extLst>
              <a:ext uri="{FF2B5EF4-FFF2-40B4-BE49-F238E27FC236}">
                <a16:creationId xmlns:a16="http://schemas.microsoft.com/office/drawing/2014/main" id="{659625E0-87FC-30B2-E951-14339171C2D6}"/>
              </a:ext>
            </a:extLst>
          </p:cNvPr>
          <p:cNvGraphicFramePr/>
          <p:nvPr>
            <p:extLst>
              <p:ext uri="{D42A27DB-BD31-4B8C-83A1-F6EECF244321}">
                <p14:modId xmlns:p14="http://schemas.microsoft.com/office/powerpoint/2010/main" val="3299021533"/>
              </p:ext>
            </p:extLst>
          </p:nvPr>
        </p:nvGraphicFramePr>
        <p:xfrm>
          <a:off x="6466522" y="749454"/>
          <a:ext cx="5372146" cy="2833456"/>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A91E8BA3-9833-6281-A43E-133D8C460B97}"/>
              </a:ext>
            </a:extLst>
          </p:cNvPr>
          <p:cNvSpPr txBox="1"/>
          <p:nvPr/>
        </p:nvSpPr>
        <p:spPr>
          <a:xfrm>
            <a:off x="6940097" y="3659956"/>
            <a:ext cx="4898571" cy="369332"/>
          </a:xfrm>
          <a:prstGeom prst="rect">
            <a:avLst/>
          </a:prstGeom>
          <a:noFill/>
        </p:spPr>
        <p:txBody>
          <a:bodyPr wrap="square">
            <a:spAutoFit/>
          </a:bodyPr>
          <a:lstStyle/>
          <a:p>
            <a:r>
              <a:rPr lang="en-US" sz="1800" i="1" dirty="0">
                <a:solidFill>
                  <a:srgbClr val="1F497D"/>
                </a:solidFill>
                <a:effectLst/>
                <a:latin typeface="Times New Roman" panose="02020603050405020304" pitchFamily="18" charset="0"/>
                <a:ea typeface="Times New Roman" panose="02020603050405020304" pitchFamily="18" charset="0"/>
              </a:rPr>
              <a:t>Figure 13 : Parity </a:t>
            </a:r>
            <a:r>
              <a:rPr lang="en-US" sz="1800" i="1" dirty="0" err="1">
                <a:solidFill>
                  <a:srgbClr val="1F497D"/>
                </a:solidFill>
                <a:effectLst/>
                <a:latin typeface="Times New Roman" panose="02020603050405020304" pitchFamily="18" charset="0"/>
                <a:ea typeface="Times New Roman" panose="02020603050405020304" pitchFamily="18" charset="0"/>
              </a:rPr>
              <a:t>obgy</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Calibri" panose="020F0502020204030204" pitchFamily="34" charset="0"/>
                <a:ea typeface="Times New Roman" panose="02020603050405020304" pitchFamily="18" charset="0"/>
              </a:rPr>
              <a:t>parity</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Arial" panose="020B0604020202020204" pitchFamily="34" charset="0"/>
                <a:ea typeface="Times New Roman" panose="02020603050405020304" pitchFamily="18" charset="0"/>
              </a:rPr>
              <a:t>no. of cases</a:t>
            </a:r>
            <a:r>
              <a:rPr lang="en-US" sz="1800" i="1" dirty="0">
                <a:solidFill>
                  <a:srgbClr val="1F497D"/>
                </a:solidFill>
                <a:effectLst/>
                <a:latin typeface="Times New Roman" panose="02020603050405020304" pitchFamily="18" charset="0"/>
                <a:ea typeface="Times New Roman" panose="02020603050405020304" pitchFamily="18" charset="0"/>
              </a:rPr>
              <a:t>, %)</a:t>
            </a:r>
            <a:endParaRPr lang="en-IN" dirty="0"/>
          </a:p>
        </p:txBody>
      </p:sp>
      <p:sp>
        <p:nvSpPr>
          <p:cNvPr id="12" name="TextBox 11">
            <a:extLst>
              <a:ext uri="{FF2B5EF4-FFF2-40B4-BE49-F238E27FC236}">
                <a16:creationId xmlns:a16="http://schemas.microsoft.com/office/drawing/2014/main" id="{C7014F29-4107-1AE8-DCB5-394C05A46D73}"/>
              </a:ext>
            </a:extLst>
          </p:cNvPr>
          <p:cNvSpPr txBox="1"/>
          <p:nvPr/>
        </p:nvSpPr>
        <p:spPr>
          <a:xfrm>
            <a:off x="223612" y="4029288"/>
            <a:ext cx="11467646" cy="2247923"/>
          </a:xfrm>
          <a:prstGeom prst="rect">
            <a:avLst/>
          </a:prstGeom>
          <a:noFill/>
        </p:spPr>
        <p:txBody>
          <a:bodyPr wrap="square">
            <a:spAutoFit/>
          </a:bodyPr>
          <a:lstStyle/>
          <a:p>
            <a:pPr algn="just">
              <a:lnSpc>
                <a:spcPct val="107000"/>
              </a:lnSpc>
              <a:spcAft>
                <a:spcPts val="800"/>
              </a:spcAft>
              <a:tabLst>
                <a:tab pos="1620520" algn="l"/>
              </a:tabLst>
            </a:pPr>
            <a:r>
              <a:rPr lang="en-US" sz="1800" i="1" dirty="0">
                <a:effectLst/>
                <a:latin typeface="Cambria" panose="02040503050406030204" pitchFamily="18"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07000"/>
              </a:lnSpc>
              <a:buFont typeface="Wingdings" panose="05000000000000000000" pitchFamily="2" charset="2"/>
              <a:buChar char=""/>
              <a:tabLst>
                <a:tab pos="1620520" algn="l"/>
              </a:tabLst>
            </a:pP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Parity</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indicates the number of births (including live births and stillbirths) where pregnancies reached viable gestational age</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07000"/>
              </a:lnSpc>
              <a:spcAft>
                <a:spcPts val="1000"/>
              </a:spcAft>
              <a:buFont typeface="Wingdings" panose="05000000000000000000" pitchFamily="2" charset="2"/>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Based on the provided data, there are a total of 72 patients in the study. Among these patients, the parity (number of previous live births) ranges from 1 to 5, with the majority of patients having a parity of 1 (35 patients, or 49% of the total). The number of patients with parity of 2, 3, 4, and 5 are 21 (29%), 12 (17%), 3 (4%), and 1 (1%) respectively.</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F912144D-123F-AFE2-88D3-9111F5F7E108}"/>
              </a:ext>
            </a:extLst>
          </p:cNvPr>
          <p:cNvSpPr>
            <a:spLocks noGrp="1"/>
          </p:cNvSpPr>
          <p:nvPr>
            <p:ph type="sldNum" sz="quarter" idx="12"/>
          </p:nvPr>
        </p:nvSpPr>
        <p:spPr/>
        <p:txBody>
          <a:bodyPr/>
          <a:lstStyle/>
          <a:p>
            <a:fld id="{B70E6133-1959-4CB5-B03E-1CD263C5CC3F}" type="slidenum">
              <a:rPr lang="en-IN" smtClean="0"/>
              <a:t>16</a:t>
            </a:fld>
            <a:endParaRPr lang="en-IN"/>
          </a:p>
        </p:txBody>
      </p:sp>
    </p:spTree>
    <p:extLst>
      <p:ext uri="{BB962C8B-B14F-4D97-AF65-F5344CB8AC3E}">
        <p14:creationId xmlns:p14="http://schemas.microsoft.com/office/powerpoint/2010/main" val="2200007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AFA7C-332E-68EC-15E6-5DB99BB3A388}"/>
              </a:ext>
            </a:extLst>
          </p:cNvPr>
          <p:cNvSpPr>
            <a:spLocks noGrp="1"/>
          </p:cNvSpPr>
          <p:nvPr>
            <p:ph type="title"/>
          </p:nvPr>
        </p:nvSpPr>
        <p:spPr>
          <a:xfrm>
            <a:off x="838200" y="223888"/>
            <a:ext cx="10515600" cy="677094"/>
          </a:xfrm>
        </p:spPr>
        <p:txBody>
          <a:bodyPr>
            <a:normAutofit fontScale="90000"/>
          </a:bodyPr>
          <a:lstStyle/>
          <a:p>
            <a:pPr algn="ctr"/>
            <a:r>
              <a:rPr lang="en-IN" dirty="0">
                <a:latin typeface="Cambria" panose="02040503050406030204" pitchFamily="18" charset="0"/>
                <a:ea typeface="Cambria" panose="02040503050406030204" pitchFamily="18" charset="0"/>
              </a:rPr>
              <a:t>Labour</a:t>
            </a:r>
          </a:p>
        </p:txBody>
      </p:sp>
      <p:graphicFrame>
        <p:nvGraphicFramePr>
          <p:cNvPr id="7" name="Table 6">
            <a:extLst>
              <a:ext uri="{FF2B5EF4-FFF2-40B4-BE49-F238E27FC236}">
                <a16:creationId xmlns:a16="http://schemas.microsoft.com/office/drawing/2014/main" id="{2423BE0D-A462-DAED-CE25-6CDE82FE72C5}"/>
              </a:ext>
            </a:extLst>
          </p:cNvPr>
          <p:cNvGraphicFramePr>
            <a:graphicFrameLocks noGrp="1"/>
          </p:cNvGraphicFramePr>
          <p:nvPr>
            <p:extLst>
              <p:ext uri="{D42A27DB-BD31-4B8C-83A1-F6EECF244321}">
                <p14:modId xmlns:p14="http://schemas.microsoft.com/office/powerpoint/2010/main" val="2740676133"/>
              </p:ext>
            </p:extLst>
          </p:nvPr>
        </p:nvGraphicFramePr>
        <p:xfrm>
          <a:off x="856797" y="1042220"/>
          <a:ext cx="3149146" cy="2592826"/>
        </p:xfrm>
        <a:graphic>
          <a:graphicData uri="http://schemas.openxmlformats.org/drawingml/2006/table">
            <a:tbl>
              <a:tblPr firstRow="1" firstCol="1" bandRow="1">
                <a:tableStyleId>{5C22544A-7EE6-4342-B048-85BDC9FD1C3A}</a:tableStyleId>
              </a:tblPr>
              <a:tblGrid>
                <a:gridCol w="1918516">
                  <a:extLst>
                    <a:ext uri="{9D8B030D-6E8A-4147-A177-3AD203B41FA5}">
                      <a16:colId xmlns:a16="http://schemas.microsoft.com/office/drawing/2014/main" val="3174264428"/>
                    </a:ext>
                  </a:extLst>
                </a:gridCol>
                <a:gridCol w="1230630">
                  <a:extLst>
                    <a:ext uri="{9D8B030D-6E8A-4147-A177-3AD203B41FA5}">
                      <a16:colId xmlns:a16="http://schemas.microsoft.com/office/drawing/2014/main" val="1293910868"/>
                    </a:ext>
                  </a:extLst>
                </a:gridCol>
              </a:tblGrid>
              <a:tr h="303255">
                <a:tc gridSpan="2">
                  <a:txBody>
                    <a:bodyPr/>
                    <a:lstStyle/>
                    <a:p>
                      <a:pPr algn="l">
                        <a:lnSpc>
                          <a:spcPct val="115000"/>
                        </a:lnSpc>
                        <a:spcAft>
                          <a:spcPts val="800"/>
                        </a:spcAft>
                      </a:pPr>
                      <a:r>
                        <a:rPr lang="en-US" sz="1200" dirty="0">
                          <a:effectLst/>
                        </a:rPr>
                        <a:t>Table 17 : </a:t>
                      </a:r>
                      <a:r>
                        <a:rPr lang="en-US" sz="1200" dirty="0" err="1">
                          <a:effectLst/>
                        </a:rPr>
                        <a:t>Labour</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extLst>
                  <a:ext uri="{0D108BD9-81ED-4DB2-BD59-A6C34878D82A}">
                    <a16:rowId xmlns:a16="http://schemas.microsoft.com/office/drawing/2014/main" val="3761102022"/>
                  </a:ext>
                </a:extLst>
              </a:tr>
              <a:tr h="277943">
                <a:tc>
                  <a:txBody>
                    <a:bodyPr/>
                    <a:lstStyle/>
                    <a:p>
                      <a:pPr algn="ctr">
                        <a:lnSpc>
                          <a:spcPct val="115000"/>
                        </a:lnSpc>
                        <a:spcAft>
                          <a:spcPts val="800"/>
                        </a:spcAft>
                      </a:pPr>
                      <a:r>
                        <a:rPr lang="en-IN" sz="1100" dirty="0">
                          <a:effectLst/>
                        </a:rPr>
                        <a:t>Labour</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dirty="0">
                          <a:effectLst/>
                        </a:rPr>
                        <a:t>no. of cases</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4089492"/>
                  </a:ext>
                </a:extLst>
              </a:tr>
              <a:tr h="277943">
                <a:tc>
                  <a:txBody>
                    <a:bodyPr/>
                    <a:lstStyle/>
                    <a:p>
                      <a:pPr algn="ctr">
                        <a:lnSpc>
                          <a:spcPct val="115000"/>
                        </a:lnSpc>
                        <a:spcAft>
                          <a:spcPts val="800"/>
                        </a:spcAft>
                      </a:pPr>
                      <a:r>
                        <a:rPr lang="en-IN" sz="1100">
                          <a:effectLst/>
                        </a:rPr>
                        <a:t>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3</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877237944"/>
                  </a:ext>
                </a:extLst>
              </a:tr>
              <a:tr h="343970">
                <a:tc>
                  <a:txBody>
                    <a:bodyPr/>
                    <a:lstStyle/>
                    <a:p>
                      <a:pPr algn="ctr">
                        <a:lnSpc>
                          <a:spcPct val="115000"/>
                        </a:lnSpc>
                        <a:spcAft>
                          <a:spcPts val="800"/>
                        </a:spcAft>
                      </a:pPr>
                      <a:r>
                        <a:rPr lang="en-IN" sz="11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37</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796466651"/>
                  </a:ext>
                </a:extLst>
              </a:tr>
              <a:tr h="277943">
                <a:tc>
                  <a:txBody>
                    <a:bodyPr/>
                    <a:lstStyle/>
                    <a:p>
                      <a:pPr algn="ctr">
                        <a:lnSpc>
                          <a:spcPct val="115000"/>
                        </a:lnSpc>
                        <a:spcAft>
                          <a:spcPts val="800"/>
                        </a:spcAft>
                      </a:pPr>
                      <a:r>
                        <a:rPr lang="en-IN" sz="1100">
                          <a:effectLst/>
                        </a:rPr>
                        <a:t>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18</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44006838"/>
                  </a:ext>
                </a:extLst>
              </a:tr>
              <a:tr h="277943">
                <a:tc>
                  <a:txBody>
                    <a:bodyPr/>
                    <a:lstStyle/>
                    <a:p>
                      <a:pPr algn="ctr">
                        <a:lnSpc>
                          <a:spcPct val="115000"/>
                        </a:lnSpc>
                        <a:spcAft>
                          <a:spcPts val="800"/>
                        </a:spcAft>
                      </a:pPr>
                      <a:r>
                        <a:rPr lang="en-IN" sz="1100">
                          <a:effectLst/>
                        </a:rPr>
                        <a:t>3</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11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608147384"/>
                  </a:ext>
                </a:extLst>
              </a:tr>
              <a:tr h="277943">
                <a:tc>
                  <a:txBody>
                    <a:bodyPr/>
                    <a:lstStyle/>
                    <a:p>
                      <a:pPr algn="ctr">
                        <a:lnSpc>
                          <a:spcPct val="115000"/>
                        </a:lnSpc>
                        <a:spcAft>
                          <a:spcPts val="800"/>
                        </a:spcAft>
                      </a:pPr>
                      <a:r>
                        <a:rPr lang="en-IN" sz="11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740005434"/>
                  </a:ext>
                </a:extLst>
              </a:tr>
              <a:tr h="277943">
                <a:tc>
                  <a:txBody>
                    <a:bodyPr/>
                    <a:lstStyle/>
                    <a:p>
                      <a:pPr algn="ctr">
                        <a:lnSpc>
                          <a:spcPct val="115000"/>
                        </a:lnSpc>
                        <a:spcAft>
                          <a:spcPts val="800"/>
                        </a:spcAft>
                      </a:pPr>
                      <a:r>
                        <a:rPr lang="en-IN" sz="1100">
                          <a:effectLst/>
                        </a:rPr>
                        <a:t>5</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013553651"/>
                  </a:ext>
                </a:extLst>
              </a:tr>
              <a:tr h="277943">
                <a:tc>
                  <a:txBody>
                    <a:bodyPr/>
                    <a:lstStyle/>
                    <a:p>
                      <a:pPr algn="ctr">
                        <a:lnSpc>
                          <a:spcPct val="115000"/>
                        </a:lnSpc>
                        <a:spcAft>
                          <a:spcPts val="800"/>
                        </a:spcAft>
                      </a:pPr>
                      <a:r>
                        <a:rPr lang="en-IN" sz="1100">
                          <a:effectLst/>
                        </a:rPr>
                        <a:t>Grand 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1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207314670"/>
                  </a:ext>
                </a:extLst>
              </a:tr>
            </a:tbl>
          </a:graphicData>
        </a:graphic>
      </p:graphicFrame>
      <p:graphicFrame>
        <p:nvGraphicFramePr>
          <p:cNvPr id="8" name="Chart 7">
            <a:extLst>
              <a:ext uri="{FF2B5EF4-FFF2-40B4-BE49-F238E27FC236}">
                <a16:creationId xmlns:a16="http://schemas.microsoft.com/office/drawing/2014/main" id="{8AD6AC2C-6FDE-C32E-8D47-83A38C8C7157}"/>
              </a:ext>
            </a:extLst>
          </p:cNvPr>
          <p:cNvGraphicFramePr/>
          <p:nvPr>
            <p:extLst>
              <p:ext uri="{D42A27DB-BD31-4B8C-83A1-F6EECF244321}">
                <p14:modId xmlns:p14="http://schemas.microsoft.com/office/powerpoint/2010/main" val="3778890207"/>
              </p:ext>
            </p:extLst>
          </p:nvPr>
        </p:nvGraphicFramePr>
        <p:xfrm>
          <a:off x="4620601" y="911826"/>
          <a:ext cx="5446576" cy="2409099"/>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B6FB3496-97F4-BFA8-BAC3-024071A525A4}"/>
              </a:ext>
            </a:extLst>
          </p:cNvPr>
          <p:cNvSpPr txBox="1"/>
          <p:nvPr/>
        </p:nvSpPr>
        <p:spPr>
          <a:xfrm>
            <a:off x="5641975" y="3439103"/>
            <a:ext cx="5693228" cy="369332"/>
          </a:xfrm>
          <a:prstGeom prst="rect">
            <a:avLst/>
          </a:prstGeom>
          <a:noFill/>
        </p:spPr>
        <p:txBody>
          <a:bodyPr wrap="square">
            <a:spAutoFit/>
          </a:bodyPr>
          <a:lstStyle/>
          <a:p>
            <a:r>
              <a:rPr lang="en-US" sz="1800" i="1" dirty="0">
                <a:solidFill>
                  <a:srgbClr val="1F497D"/>
                </a:solidFill>
                <a:effectLst/>
                <a:latin typeface="Times New Roman" panose="02020603050405020304" pitchFamily="18" charset="0"/>
                <a:ea typeface="Times New Roman" panose="02020603050405020304" pitchFamily="18" charset="0"/>
              </a:rPr>
              <a:t>Figure 14 : </a:t>
            </a:r>
            <a:r>
              <a:rPr lang="en-US" sz="1800" i="1" dirty="0" err="1">
                <a:solidFill>
                  <a:srgbClr val="1F497D"/>
                </a:solidFill>
                <a:effectLst/>
                <a:latin typeface="Times New Roman" panose="02020603050405020304" pitchFamily="18" charset="0"/>
                <a:ea typeface="Times New Roman" panose="02020603050405020304" pitchFamily="18" charset="0"/>
              </a:rPr>
              <a:t>Labour</a:t>
            </a:r>
            <a:r>
              <a:rPr lang="en-US" sz="1800" i="1" dirty="0">
                <a:solidFill>
                  <a:srgbClr val="1F497D"/>
                </a:solidFill>
                <a:effectLst/>
                <a:latin typeface="Times New Roman" panose="02020603050405020304" pitchFamily="18" charset="0"/>
                <a:ea typeface="Times New Roman" panose="02020603050405020304" pitchFamily="18" charset="0"/>
              </a:rPr>
              <a:t> </a:t>
            </a:r>
            <a:r>
              <a:rPr lang="en-US" sz="1800" i="1" dirty="0" err="1">
                <a:solidFill>
                  <a:srgbClr val="1F497D"/>
                </a:solidFill>
                <a:effectLst/>
                <a:latin typeface="Times New Roman" panose="02020603050405020304" pitchFamily="18" charset="0"/>
                <a:ea typeface="Times New Roman" panose="02020603050405020304" pitchFamily="18" charset="0"/>
              </a:rPr>
              <a:t>obgy</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Calibri" panose="020F0502020204030204" pitchFamily="34" charset="0"/>
                <a:ea typeface="Times New Roman" panose="02020603050405020304" pitchFamily="18" charset="0"/>
              </a:rPr>
              <a:t>labour</a:t>
            </a:r>
            <a:r>
              <a:rPr lang="en-US" sz="1800" i="1" dirty="0">
                <a:solidFill>
                  <a:srgbClr val="1F497D"/>
                </a:solidFill>
                <a:effectLst/>
                <a:latin typeface="Times New Roman" panose="02020603050405020304" pitchFamily="18" charset="0"/>
                <a:ea typeface="Times New Roman" panose="02020603050405020304" pitchFamily="18" charset="0"/>
              </a:rPr>
              <a:t>, </a:t>
            </a:r>
            <a:r>
              <a:rPr lang="en-IN" sz="1800" i="1" dirty="0">
                <a:solidFill>
                  <a:srgbClr val="1F497D"/>
                </a:solidFill>
                <a:effectLst/>
                <a:latin typeface="Arial" panose="020B0604020202020204" pitchFamily="34" charset="0"/>
                <a:ea typeface="Times New Roman" panose="02020603050405020304" pitchFamily="18" charset="0"/>
              </a:rPr>
              <a:t>no. of cases</a:t>
            </a:r>
            <a:r>
              <a:rPr lang="en-US" sz="1800" i="1" dirty="0">
                <a:solidFill>
                  <a:srgbClr val="1F497D"/>
                </a:solidFill>
                <a:effectLst/>
                <a:latin typeface="Times New Roman" panose="02020603050405020304" pitchFamily="18" charset="0"/>
                <a:ea typeface="Times New Roman" panose="02020603050405020304" pitchFamily="18" charset="0"/>
              </a:rPr>
              <a:t>, %)</a:t>
            </a:r>
            <a:endParaRPr lang="en-IN" dirty="0"/>
          </a:p>
        </p:txBody>
      </p:sp>
      <p:sp>
        <p:nvSpPr>
          <p:cNvPr id="12" name="TextBox 11">
            <a:extLst>
              <a:ext uri="{FF2B5EF4-FFF2-40B4-BE49-F238E27FC236}">
                <a16:creationId xmlns:a16="http://schemas.microsoft.com/office/drawing/2014/main" id="{C67C5841-959A-4AE4-4D29-DA73BA73CA1F}"/>
              </a:ext>
            </a:extLst>
          </p:cNvPr>
          <p:cNvSpPr txBox="1"/>
          <p:nvPr/>
        </p:nvSpPr>
        <p:spPr>
          <a:xfrm>
            <a:off x="616778" y="4157826"/>
            <a:ext cx="10958444" cy="1657954"/>
          </a:xfrm>
          <a:prstGeom prst="rect">
            <a:avLst/>
          </a:prstGeom>
          <a:noFill/>
        </p:spPr>
        <p:txBody>
          <a:bodyPr wrap="square">
            <a:spAutoFit/>
          </a:bodyPr>
          <a:lstStyle/>
          <a:p>
            <a:pPr marL="342900" lvl="0" indent="-342900" algn="just">
              <a:lnSpc>
                <a:spcPct val="115000"/>
              </a:lnSpc>
              <a:buFont typeface="Wingdings" panose="05000000000000000000" pitchFamily="2" charset="2"/>
              <a:buChar char=""/>
              <a:tabLst>
                <a:tab pos="1620520" algn="l"/>
              </a:tabLst>
            </a:pPr>
            <a:r>
              <a:rPr lang="en-US" sz="1800" dirty="0" err="1">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Labour</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is known as the</a:t>
            </a:r>
            <a:r>
              <a:rPr lang="en-US" sz="1800" b="1"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process by which the products of conception are expelled from the Uterine cavity</a:t>
            </a:r>
            <a:r>
              <a:rPr lang="en-US" sz="1800" dirty="0">
                <a:solidFill>
                  <a:srgbClr val="111111"/>
                </a:solidFill>
                <a:effectLst/>
                <a:latin typeface="Cambria" panose="02040503050406030204" pitchFamily="18" charset="0"/>
                <a:ea typeface="Times New Roman" panose="02020603050405020304" pitchFamily="18" charset="0"/>
                <a:cs typeface="Times New Roman" panose="02020603050405020304" pitchFamily="18" charset="0"/>
              </a:rPr>
              <a:t> after the 24th week of gestation or pregnancy.</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Wingdings" panose="05000000000000000000" pitchFamily="2" charset="2"/>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The distribution of the number of labors experienced by the patients in our dataset is as follows: 3 patients (4%) did not go into labor, 37 patients (51%) experienced labor once, 18 patients (25%) had two labors, 11 patients (15%) had three labors, 2 patients (3%) had four labors, and 1 patient (1%) had five labors.</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60CFFC3B-ADDF-D655-CDBB-F16971F7AAF9}"/>
              </a:ext>
            </a:extLst>
          </p:cNvPr>
          <p:cNvSpPr>
            <a:spLocks noGrp="1"/>
          </p:cNvSpPr>
          <p:nvPr>
            <p:ph type="sldNum" sz="quarter" idx="12"/>
          </p:nvPr>
        </p:nvSpPr>
        <p:spPr/>
        <p:txBody>
          <a:bodyPr/>
          <a:lstStyle/>
          <a:p>
            <a:fld id="{B70E6133-1959-4CB5-B03E-1CD263C5CC3F}" type="slidenum">
              <a:rPr lang="en-IN" smtClean="0"/>
              <a:t>17</a:t>
            </a:fld>
            <a:endParaRPr lang="en-IN"/>
          </a:p>
        </p:txBody>
      </p:sp>
    </p:spTree>
    <p:extLst>
      <p:ext uri="{BB962C8B-B14F-4D97-AF65-F5344CB8AC3E}">
        <p14:creationId xmlns:p14="http://schemas.microsoft.com/office/powerpoint/2010/main" val="40306458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A0872-6296-F4E4-7DCE-636AC7624B15}"/>
              </a:ext>
            </a:extLst>
          </p:cNvPr>
          <p:cNvSpPr>
            <a:spLocks noGrp="1"/>
          </p:cNvSpPr>
          <p:nvPr>
            <p:ph type="title"/>
          </p:nvPr>
        </p:nvSpPr>
        <p:spPr>
          <a:xfrm>
            <a:off x="859971" y="93444"/>
            <a:ext cx="10515600" cy="834410"/>
          </a:xfrm>
        </p:spPr>
        <p:txBody>
          <a:bodyPr>
            <a:normAutofit/>
          </a:bodyPr>
          <a:lstStyle/>
          <a:p>
            <a:pPr algn="ctr"/>
            <a:r>
              <a:rPr lang="en-IN" sz="4000" dirty="0">
                <a:latin typeface="Cambria" panose="02040503050406030204" pitchFamily="18" charset="0"/>
                <a:ea typeface="Cambria" panose="02040503050406030204" pitchFamily="18" charset="0"/>
              </a:rPr>
              <a:t>Gestational Age</a:t>
            </a:r>
          </a:p>
        </p:txBody>
      </p:sp>
      <p:graphicFrame>
        <p:nvGraphicFramePr>
          <p:cNvPr id="6" name="Table 5">
            <a:extLst>
              <a:ext uri="{FF2B5EF4-FFF2-40B4-BE49-F238E27FC236}">
                <a16:creationId xmlns:a16="http://schemas.microsoft.com/office/drawing/2014/main" id="{9FD29EB2-35A6-42A7-CD9C-BC070A9B1ED3}"/>
              </a:ext>
            </a:extLst>
          </p:cNvPr>
          <p:cNvGraphicFramePr>
            <a:graphicFrameLocks noGrp="1"/>
          </p:cNvGraphicFramePr>
          <p:nvPr>
            <p:extLst>
              <p:ext uri="{D42A27DB-BD31-4B8C-83A1-F6EECF244321}">
                <p14:modId xmlns:p14="http://schemas.microsoft.com/office/powerpoint/2010/main" val="3696977747"/>
              </p:ext>
            </p:extLst>
          </p:nvPr>
        </p:nvGraphicFramePr>
        <p:xfrm>
          <a:off x="947058" y="990600"/>
          <a:ext cx="3287485" cy="2770404"/>
        </p:xfrm>
        <a:graphic>
          <a:graphicData uri="http://schemas.openxmlformats.org/drawingml/2006/table">
            <a:tbl>
              <a:tblPr firstRow="1" firstCol="1" bandRow="1">
                <a:tableStyleId>{5C22544A-7EE6-4342-B048-85BDC9FD1C3A}</a:tableStyleId>
              </a:tblPr>
              <a:tblGrid>
                <a:gridCol w="1670688">
                  <a:extLst>
                    <a:ext uri="{9D8B030D-6E8A-4147-A177-3AD203B41FA5}">
                      <a16:colId xmlns:a16="http://schemas.microsoft.com/office/drawing/2014/main" val="2411371579"/>
                    </a:ext>
                  </a:extLst>
                </a:gridCol>
                <a:gridCol w="1616797">
                  <a:extLst>
                    <a:ext uri="{9D8B030D-6E8A-4147-A177-3AD203B41FA5}">
                      <a16:colId xmlns:a16="http://schemas.microsoft.com/office/drawing/2014/main" val="3011398965"/>
                    </a:ext>
                  </a:extLst>
                </a:gridCol>
              </a:tblGrid>
              <a:tr h="388304">
                <a:tc gridSpan="2">
                  <a:txBody>
                    <a:bodyPr/>
                    <a:lstStyle/>
                    <a:p>
                      <a:pPr algn="ctr">
                        <a:lnSpc>
                          <a:spcPct val="115000"/>
                        </a:lnSpc>
                        <a:spcAft>
                          <a:spcPts val="800"/>
                        </a:spcAft>
                      </a:pPr>
                      <a:r>
                        <a:rPr lang="en-US" sz="1200" dirty="0">
                          <a:effectLst/>
                        </a:rPr>
                        <a:t>Table 18 : Gestational age</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extLst>
                  <a:ext uri="{0D108BD9-81ED-4DB2-BD59-A6C34878D82A}">
                    <a16:rowId xmlns:a16="http://schemas.microsoft.com/office/drawing/2014/main" val="456765029"/>
                  </a:ext>
                </a:extLst>
              </a:tr>
              <a:tr h="440580">
                <a:tc>
                  <a:txBody>
                    <a:bodyPr/>
                    <a:lstStyle/>
                    <a:p>
                      <a:pPr algn="ctr">
                        <a:lnSpc>
                          <a:spcPct val="115000"/>
                        </a:lnSpc>
                        <a:spcAft>
                          <a:spcPts val="800"/>
                        </a:spcAft>
                      </a:pPr>
                      <a:r>
                        <a:rPr lang="en-IN" sz="1200">
                          <a:effectLst/>
                        </a:rPr>
                        <a:t>Gestational age ( week )range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no. of cases</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272112436"/>
                  </a:ext>
                </a:extLst>
              </a:tr>
              <a:tr h="388304">
                <a:tc>
                  <a:txBody>
                    <a:bodyPr/>
                    <a:lstStyle/>
                    <a:p>
                      <a:pPr algn="ctr">
                        <a:lnSpc>
                          <a:spcPct val="115000"/>
                        </a:lnSpc>
                        <a:spcAft>
                          <a:spcPts val="800"/>
                        </a:spcAft>
                      </a:pPr>
                      <a:r>
                        <a:rPr lang="en-IN" sz="1200">
                          <a:effectLst/>
                        </a:rPr>
                        <a:t>1 to 10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635193464"/>
                  </a:ext>
                </a:extLst>
              </a:tr>
              <a:tr h="388304">
                <a:tc>
                  <a:txBody>
                    <a:bodyPr/>
                    <a:lstStyle/>
                    <a:p>
                      <a:pPr algn="ctr">
                        <a:lnSpc>
                          <a:spcPct val="115000"/>
                        </a:lnSpc>
                        <a:spcAft>
                          <a:spcPts val="800"/>
                        </a:spcAft>
                      </a:pPr>
                      <a:r>
                        <a:rPr lang="en-IN" sz="1200">
                          <a:effectLst/>
                        </a:rPr>
                        <a:t>11 to 20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3</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795089066"/>
                  </a:ext>
                </a:extLst>
              </a:tr>
              <a:tr h="388304">
                <a:tc>
                  <a:txBody>
                    <a:bodyPr/>
                    <a:lstStyle/>
                    <a:p>
                      <a:pPr algn="ctr">
                        <a:lnSpc>
                          <a:spcPct val="115000"/>
                        </a:lnSpc>
                        <a:spcAft>
                          <a:spcPts val="800"/>
                        </a:spcAft>
                      </a:pPr>
                      <a:r>
                        <a:rPr lang="en-IN" sz="1200">
                          <a:effectLst/>
                        </a:rPr>
                        <a:t>21 to 30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8</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900533435"/>
                  </a:ext>
                </a:extLst>
              </a:tr>
              <a:tr h="388304">
                <a:tc>
                  <a:txBody>
                    <a:bodyPr/>
                    <a:lstStyle/>
                    <a:p>
                      <a:pPr algn="ctr">
                        <a:lnSpc>
                          <a:spcPct val="115000"/>
                        </a:lnSpc>
                        <a:spcAft>
                          <a:spcPts val="800"/>
                        </a:spcAft>
                      </a:pPr>
                      <a:r>
                        <a:rPr lang="en-IN" sz="1200">
                          <a:effectLst/>
                        </a:rPr>
                        <a:t>31 to 40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58</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234212628"/>
                  </a:ext>
                </a:extLst>
              </a:tr>
              <a:tr h="388304">
                <a:tc>
                  <a:txBody>
                    <a:bodyPr/>
                    <a:lstStyle/>
                    <a:p>
                      <a:pPr algn="ctr">
                        <a:lnSpc>
                          <a:spcPct val="115000"/>
                        </a:lnSpc>
                        <a:spcAft>
                          <a:spcPts val="800"/>
                        </a:spcAft>
                      </a:pPr>
                      <a:r>
                        <a:rPr lang="en-IN" sz="1200">
                          <a:effectLst/>
                        </a:rPr>
                        <a:t>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96089241"/>
                  </a:ext>
                </a:extLst>
              </a:tr>
            </a:tbl>
          </a:graphicData>
        </a:graphic>
      </p:graphicFrame>
      <p:graphicFrame>
        <p:nvGraphicFramePr>
          <p:cNvPr id="8" name="Chart 7">
            <a:extLst>
              <a:ext uri="{FF2B5EF4-FFF2-40B4-BE49-F238E27FC236}">
                <a16:creationId xmlns:a16="http://schemas.microsoft.com/office/drawing/2014/main" id="{9A97A803-2081-4526-930B-1C5E7EC798C9}"/>
              </a:ext>
            </a:extLst>
          </p:cNvPr>
          <p:cNvGraphicFramePr/>
          <p:nvPr>
            <p:extLst>
              <p:ext uri="{D42A27DB-BD31-4B8C-83A1-F6EECF244321}">
                <p14:modId xmlns:p14="http://schemas.microsoft.com/office/powerpoint/2010/main" val="2895636895"/>
              </p:ext>
            </p:extLst>
          </p:nvPr>
        </p:nvGraphicFramePr>
        <p:xfrm>
          <a:off x="4619286" y="879489"/>
          <a:ext cx="6676346" cy="2992625"/>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C2C19E75-A651-34AC-6BD5-646A2A13F38D}"/>
              </a:ext>
            </a:extLst>
          </p:cNvPr>
          <p:cNvSpPr txBox="1"/>
          <p:nvPr/>
        </p:nvSpPr>
        <p:spPr>
          <a:xfrm>
            <a:off x="947058" y="4375591"/>
            <a:ext cx="8610600" cy="1020857"/>
          </a:xfrm>
          <a:prstGeom prst="rect">
            <a:avLst/>
          </a:prstGeom>
          <a:noFill/>
        </p:spPr>
        <p:txBody>
          <a:bodyPr wrap="square">
            <a:spAutoFit/>
          </a:bodyPr>
          <a:lstStyle/>
          <a:p>
            <a:pPr marL="342900" lvl="0" indent="-342900" algn="just">
              <a:lnSpc>
                <a:spcPct val="115000"/>
              </a:lnSpc>
              <a:spcAft>
                <a:spcPts val="1000"/>
              </a:spcAft>
              <a:buFont typeface="Wingdings" panose="05000000000000000000" pitchFamily="2" charset="2"/>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The majority of patients (83%) had a gestational age between 31 to 40 weeks, while only a small percentage had a gestational age of 1 to 10 weeks (1%), or 11 to 20 weeks (4%), or 21 to 30 weeks (12%).</a:t>
            </a:r>
            <a:endParaRPr lang="en-IN" sz="16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AED2931-8CD5-0BB5-6552-C6F92491E305}"/>
              </a:ext>
            </a:extLst>
          </p:cNvPr>
          <p:cNvSpPr>
            <a:spLocks noGrp="1"/>
          </p:cNvSpPr>
          <p:nvPr>
            <p:ph type="sldNum" sz="quarter" idx="12"/>
          </p:nvPr>
        </p:nvSpPr>
        <p:spPr/>
        <p:txBody>
          <a:bodyPr/>
          <a:lstStyle/>
          <a:p>
            <a:fld id="{B70E6133-1959-4CB5-B03E-1CD263C5CC3F}" type="slidenum">
              <a:rPr lang="en-IN" smtClean="0"/>
              <a:t>18</a:t>
            </a:fld>
            <a:endParaRPr lang="en-IN"/>
          </a:p>
        </p:txBody>
      </p:sp>
    </p:spTree>
    <p:extLst>
      <p:ext uri="{BB962C8B-B14F-4D97-AF65-F5344CB8AC3E}">
        <p14:creationId xmlns:p14="http://schemas.microsoft.com/office/powerpoint/2010/main" val="976293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05802-8D1F-17F9-54EC-F87C7BD0D57C}"/>
              </a:ext>
            </a:extLst>
          </p:cNvPr>
          <p:cNvSpPr>
            <a:spLocks noGrp="1"/>
          </p:cNvSpPr>
          <p:nvPr>
            <p:ph type="title"/>
          </p:nvPr>
        </p:nvSpPr>
        <p:spPr>
          <a:xfrm>
            <a:off x="838200" y="365126"/>
            <a:ext cx="9753600" cy="516618"/>
          </a:xfrm>
        </p:spPr>
        <p:txBody>
          <a:bodyPr>
            <a:normAutofit fontScale="90000"/>
          </a:bodyPr>
          <a:lstStyle/>
          <a:p>
            <a:pPr algn="ctr"/>
            <a:r>
              <a:rPr lang="en-IN" dirty="0">
                <a:latin typeface="Cambria" panose="02040503050406030204" pitchFamily="18" charset="0"/>
                <a:ea typeface="Cambria" panose="02040503050406030204" pitchFamily="18" charset="0"/>
              </a:rPr>
              <a:t>Bad Past Obstetrics History</a:t>
            </a:r>
          </a:p>
        </p:txBody>
      </p:sp>
      <p:graphicFrame>
        <p:nvGraphicFramePr>
          <p:cNvPr id="7" name="Chart 6">
            <a:extLst>
              <a:ext uri="{FF2B5EF4-FFF2-40B4-BE49-F238E27FC236}">
                <a16:creationId xmlns:a16="http://schemas.microsoft.com/office/drawing/2014/main" id="{4EA5DF16-39FE-CFFA-F0D8-77359120C53C}"/>
              </a:ext>
            </a:extLst>
          </p:cNvPr>
          <p:cNvGraphicFramePr/>
          <p:nvPr>
            <p:extLst>
              <p:ext uri="{D42A27DB-BD31-4B8C-83A1-F6EECF244321}">
                <p14:modId xmlns:p14="http://schemas.microsoft.com/office/powerpoint/2010/main" val="4262205694"/>
              </p:ext>
            </p:extLst>
          </p:nvPr>
        </p:nvGraphicFramePr>
        <p:xfrm>
          <a:off x="5951672" y="1144042"/>
          <a:ext cx="5325927" cy="32211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a:extLst>
              <a:ext uri="{FF2B5EF4-FFF2-40B4-BE49-F238E27FC236}">
                <a16:creationId xmlns:a16="http://schemas.microsoft.com/office/drawing/2014/main" id="{9DDFF950-A3FA-AD95-740C-785F627C6151}"/>
              </a:ext>
            </a:extLst>
          </p:cNvPr>
          <p:cNvGraphicFramePr>
            <a:graphicFrameLocks noGrp="1"/>
          </p:cNvGraphicFramePr>
          <p:nvPr>
            <p:extLst>
              <p:ext uri="{D42A27DB-BD31-4B8C-83A1-F6EECF244321}">
                <p14:modId xmlns:p14="http://schemas.microsoft.com/office/powerpoint/2010/main" val="595786597"/>
              </p:ext>
            </p:extLst>
          </p:nvPr>
        </p:nvGraphicFramePr>
        <p:xfrm>
          <a:off x="1565229" y="1341098"/>
          <a:ext cx="4051799" cy="1694972"/>
        </p:xfrm>
        <a:graphic>
          <a:graphicData uri="http://schemas.openxmlformats.org/drawingml/2006/table">
            <a:tbl>
              <a:tblPr firstRow="1" firstCol="1" bandRow="1">
                <a:tableStyleId>{5C22544A-7EE6-4342-B048-85BDC9FD1C3A}</a:tableStyleId>
              </a:tblPr>
              <a:tblGrid>
                <a:gridCol w="1662232">
                  <a:extLst>
                    <a:ext uri="{9D8B030D-6E8A-4147-A177-3AD203B41FA5}">
                      <a16:colId xmlns:a16="http://schemas.microsoft.com/office/drawing/2014/main" val="288054984"/>
                    </a:ext>
                  </a:extLst>
                </a:gridCol>
                <a:gridCol w="2389567">
                  <a:extLst>
                    <a:ext uri="{9D8B030D-6E8A-4147-A177-3AD203B41FA5}">
                      <a16:colId xmlns:a16="http://schemas.microsoft.com/office/drawing/2014/main" val="569257445"/>
                    </a:ext>
                  </a:extLst>
                </a:gridCol>
              </a:tblGrid>
              <a:tr h="340644">
                <a:tc gridSpan="2">
                  <a:txBody>
                    <a:bodyPr/>
                    <a:lstStyle/>
                    <a:p>
                      <a:pPr algn="just">
                        <a:lnSpc>
                          <a:spcPct val="115000"/>
                        </a:lnSpc>
                        <a:spcAft>
                          <a:spcPts val="800"/>
                        </a:spcAft>
                        <a:tabLst>
                          <a:tab pos="1620520" algn="l"/>
                        </a:tabLst>
                      </a:pPr>
                      <a:r>
                        <a:rPr lang="en-US" sz="1200">
                          <a:effectLst/>
                        </a:rPr>
                        <a:t>Table 19 : h/o Miscarriages</a:t>
                      </a:r>
                      <a:endParaRPr lang="en-IN" sz="120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724369611"/>
                  </a:ext>
                </a:extLst>
              </a:tr>
              <a:tr h="332396">
                <a:tc>
                  <a:txBody>
                    <a:bodyPr/>
                    <a:lstStyle/>
                    <a:p>
                      <a:pPr algn="ctr">
                        <a:lnSpc>
                          <a:spcPct val="115000"/>
                        </a:lnSpc>
                        <a:spcAft>
                          <a:spcPts val="800"/>
                        </a:spcAft>
                        <a:tabLst>
                          <a:tab pos="1620520" algn="l"/>
                        </a:tabLst>
                      </a:pPr>
                      <a:r>
                        <a:rPr lang="en-US" sz="1200">
                          <a:effectLst/>
                        </a:rPr>
                        <a:t>Misscarriages</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15000"/>
                        </a:lnSpc>
                        <a:spcAft>
                          <a:spcPts val="800"/>
                        </a:spcAft>
                        <a:tabLst>
                          <a:tab pos="1620520" algn="l"/>
                        </a:tabLst>
                      </a:pPr>
                      <a:r>
                        <a:rPr lang="en-US" sz="1200" dirty="0">
                          <a:effectLst/>
                          <a:latin typeface="Times New Roman" panose="02020603050405020304" pitchFamily="18" charset="0"/>
                          <a:ea typeface="Times New Roman" panose="02020603050405020304" pitchFamily="18" charset="0"/>
                        </a:rPr>
                        <a:t>No </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740564858"/>
                  </a:ext>
                </a:extLst>
              </a:tr>
              <a:tr h="340644">
                <a:tc>
                  <a:txBody>
                    <a:bodyPr/>
                    <a:lstStyle/>
                    <a:p>
                      <a:pPr algn="ctr">
                        <a:lnSpc>
                          <a:spcPct val="115000"/>
                        </a:lnSpc>
                        <a:spcAft>
                          <a:spcPts val="800"/>
                        </a:spcAft>
                        <a:tabLst>
                          <a:tab pos="1620520" algn="l"/>
                        </a:tabLst>
                      </a:pPr>
                      <a:r>
                        <a:rPr lang="en-US" sz="1200">
                          <a:effectLst/>
                        </a:rPr>
                        <a:t>NO</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15000"/>
                        </a:lnSpc>
                        <a:spcAft>
                          <a:spcPts val="800"/>
                        </a:spcAft>
                        <a:tabLst>
                          <a:tab pos="1620520" algn="l"/>
                        </a:tabLst>
                      </a:pPr>
                      <a:r>
                        <a:rPr lang="en-US" sz="1200">
                          <a:effectLst/>
                        </a:rPr>
                        <a:t>47</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067609269"/>
                  </a:ext>
                </a:extLst>
              </a:tr>
              <a:tr h="340644">
                <a:tc>
                  <a:txBody>
                    <a:bodyPr/>
                    <a:lstStyle/>
                    <a:p>
                      <a:pPr algn="ctr">
                        <a:lnSpc>
                          <a:spcPct val="115000"/>
                        </a:lnSpc>
                        <a:spcAft>
                          <a:spcPts val="800"/>
                        </a:spcAft>
                        <a:tabLst>
                          <a:tab pos="1620520" algn="l"/>
                        </a:tabLst>
                      </a:pPr>
                      <a:r>
                        <a:rPr lang="en-US" sz="1200">
                          <a:effectLst/>
                        </a:rPr>
                        <a:t>YES</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15000"/>
                        </a:lnSpc>
                        <a:spcAft>
                          <a:spcPts val="800"/>
                        </a:spcAft>
                        <a:tabLst>
                          <a:tab pos="1620520" algn="l"/>
                        </a:tabLst>
                      </a:pPr>
                      <a:r>
                        <a:rPr lang="en-US" sz="1200">
                          <a:effectLst/>
                        </a:rPr>
                        <a:t>25</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00631492"/>
                  </a:ext>
                </a:extLst>
              </a:tr>
              <a:tr h="340644">
                <a:tc>
                  <a:txBody>
                    <a:bodyPr/>
                    <a:lstStyle/>
                    <a:p>
                      <a:pPr algn="ctr">
                        <a:lnSpc>
                          <a:spcPct val="115000"/>
                        </a:lnSpc>
                        <a:spcAft>
                          <a:spcPts val="800"/>
                        </a:spcAft>
                        <a:tabLst>
                          <a:tab pos="1620520" algn="l"/>
                        </a:tabLst>
                      </a:pPr>
                      <a:r>
                        <a:rPr lang="en-US" sz="1200">
                          <a:effectLst/>
                        </a:rPr>
                        <a:t>Grand Total</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lnSpc>
                          <a:spcPct val="115000"/>
                        </a:lnSpc>
                        <a:spcAft>
                          <a:spcPts val="800"/>
                        </a:spcAft>
                        <a:tabLst>
                          <a:tab pos="1620520" algn="l"/>
                        </a:tabLst>
                      </a:pPr>
                      <a:r>
                        <a:rPr lang="en-US"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51474939"/>
                  </a:ext>
                </a:extLst>
              </a:tr>
            </a:tbl>
          </a:graphicData>
        </a:graphic>
      </p:graphicFrame>
      <p:sp>
        <p:nvSpPr>
          <p:cNvPr id="10" name="TextBox 9">
            <a:extLst>
              <a:ext uri="{FF2B5EF4-FFF2-40B4-BE49-F238E27FC236}">
                <a16:creationId xmlns:a16="http://schemas.microsoft.com/office/drawing/2014/main" id="{5836E049-58BC-0B42-83DD-F4CF5FE83185}"/>
              </a:ext>
            </a:extLst>
          </p:cNvPr>
          <p:cNvSpPr txBox="1"/>
          <p:nvPr/>
        </p:nvSpPr>
        <p:spPr>
          <a:xfrm>
            <a:off x="838200" y="4853387"/>
            <a:ext cx="10548257" cy="663515"/>
          </a:xfrm>
          <a:prstGeom prst="rect">
            <a:avLst/>
          </a:prstGeom>
          <a:noFill/>
        </p:spPr>
        <p:txBody>
          <a:bodyPr wrap="square">
            <a:spAutoFit/>
          </a:bodyPr>
          <a:lstStyle/>
          <a:p>
            <a:pPr lvl="0" algn="just">
              <a:lnSpc>
                <a:spcPct val="107000"/>
              </a:lnSpc>
              <a:spcAft>
                <a:spcPts val="1000"/>
              </a:spcAft>
              <a:tabLst>
                <a:tab pos="1620520" algn="l"/>
              </a:tabLst>
            </a:pPr>
            <a:r>
              <a:rPr lang="en-US" sz="18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among 72 patients. Out of the total, 65% of patients reported no history of miscarriage, while 35% reported a history of one or more miscarriages.</a:t>
            </a:r>
            <a:endParaRPr lang="en-IN" sz="16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FBEADAE4-2117-3155-3357-AF0BDBF6F120}"/>
              </a:ext>
            </a:extLst>
          </p:cNvPr>
          <p:cNvSpPr>
            <a:spLocks noGrp="1"/>
          </p:cNvSpPr>
          <p:nvPr>
            <p:ph type="sldNum" sz="quarter" idx="12"/>
          </p:nvPr>
        </p:nvSpPr>
        <p:spPr/>
        <p:txBody>
          <a:bodyPr/>
          <a:lstStyle/>
          <a:p>
            <a:fld id="{B70E6133-1959-4CB5-B03E-1CD263C5CC3F}" type="slidenum">
              <a:rPr lang="en-IN" smtClean="0"/>
              <a:t>19</a:t>
            </a:fld>
            <a:endParaRPr lang="en-IN"/>
          </a:p>
        </p:txBody>
      </p:sp>
    </p:spTree>
    <p:extLst>
      <p:ext uri="{BB962C8B-B14F-4D97-AF65-F5344CB8AC3E}">
        <p14:creationId xmlns:p14="http://schemas.microsoft.com/office/powerpoint/2010/main" val="1494831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D920A54-DDEF-46D8-A2AE-A6B19B7D5AC2}"/>
              </a:ext>
            </a:extLst>
          </p:cNvPr>
          <p:cNvSpPr txBox="1"/>
          <p:nvPr/>
        </p:nvSpPr>
        <p:spPr>
          <a:xfrm>
            <a:off x="2623457" y="304800"/>
            <a:ext cx="6096000" cy="3809826"/>
          </a:xfrm>
          <a:prstGeom prst="rect">
            <a:avLst/>
          </a:prstGeom>
          <a:noFill/>
        </p:spPr>
        <p:txBody>
          <a:bodyPr wrap="square">
            <a:spAutoFit/>
          </a:bodyPr>
          <a:lstStyle/>
          <a:p>
            <a:pPr algn="ctr">
              <a:lnSpc>
                <a:spcPct val="115000"/>
              </a:lnSpc>
              <a:spcAft>
                <a:spcPts val="800"/>
              </a:spcAft>
            </a:pPr>
            <a:r>
              <a:rPr lang="en-US" sz="2000" dirty="0">
                <a:effectLst/>
                <a:latin typeface="Times New Roman" panose="02020603050405020304" pitchFamily="18"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pPr algn="ctr">
              <a:lnSpc>
                <a:spcPct val="115000"/>
              </a:lnSpc>
              <a:spcAft>
                <a:spcPts val="800"/>
              </a:spcAft>
            </a:pPr>
            <a:r>
              <a:rPr lang="en-US" sz="2000" b="1" dirty="0">
                <a:effectLst/>
                <a:latin typeface="Cambria" panose="02040503050406030204" pitchFamily="18" charset="0"/>
                <a:ea typeface="Cambria" panose="02040503050406030204" pitchFamily="18" charset="0"/>
              </a:rPr>
              <a:t>SUBMITTED BY</a:t>
            </a:r>
            <a:endParaRPr lang="en-IN" sz="2000" dirty="0">
              <a:effectLst/>
              <a:latin typeface="Cambria" panose="02040503050406030204" pitchFamily="18" charset="0"/>
              <a:ea typeface="Cambria" panose="02040503050406030204" pitchFamily="18" charset="0"/>
            </a:endParaRPr>
          </a:p>
          <a:p>
            <a:pPr algn="ctr">
              <a:lnSpc>
                <a:spcPct val="115000"/>
              </a:lnSpc>
              <a:spcAft>
                <a:spcPts val="800"/>
              </a:spcAft>
            </a:pPr>
            <a:r>
              <a:rPr lang="en-US" sz="2000" dirty="0">
                <a:effectLst/>
                <a:latin typeface="Cambria" panose="02040503050406030204" pitchFamily="18" charset="0"/>
                <a:ea typeface="Cambria" panose="02040503050406030204" pitchFamily="18" charset="0"/>
              </a:rPr>
              <a:t>Yogesh Kadam</a:t>
            </a:r>
            <a:endParaRPr lang="en-IN" sz="2000" dirty="0">
              <a:effectLst/>
              <a:latin typeface="Cambria" panose="02040503050406030204" pitchFamily="18" charset="0"/>
              <a:ea typeface="Cambria" panose="02040503050406030204" pitchFamily="18" charset="0"/>
            </a:endParaRPr>
          </a:p>
          <a:p>
            <a:pPr algn="ctr">
              <a:lnSpc>
                <a:spcPct val="115000"/>
              </a:lnSpc>
              <a:spcAft>
                <a:spcPts val="800"/>
              </a:spcAft>
            </a:pPr>
            <a:r>
              <a:rPr lang="en-US" sz="2000" dirty="0">
                <a:effectLst/>
                <a:latin typeface="Cambria" panose="02040503050406030204" pitchFamily="18" charset="0"/>
                <a:ea typeface="Cambria" panose="02040503050406030204" pitchFamily="18" charset="0"/>
              </a:rPr>
              <a:t>Nagesh Raut</a:t>
            </a:r>
            <a:endParaRPr lang="en-IN" sz="2000" dirty="0">
              <a:effectLst/>
              <a:latin typeface="Cambria" panose="02040503050406030204" pitchFamily="18" charset="0"/>
              <a:ea typeface="Cambria" panose="02040503050406030204" pitchFamily="18" charset="0"/>
            </a:endParaRPr>
          </a:p>
          <a:p>
            <a:pPr algn="ctr">
              <a:lnSpc>
                <a:spcPct val="115000"/>
              </a:lnSpc>
              <a:spcAft>
                <a:spcPts val="800"/>
              </a:spcAft>
            </a:pPr>
            <a:r>
              <a:rPr lang="en-US" sz="2000" dirty="0">
                <a:effectLst/>
                <a:latin typeface="Cambria" panose="02040503050406030204" pitchFamily="18" charset="0"/>
                <a:ea typeface="Cambria" panose="02040503050406030204" pitchFamily="18" charset="0"/>
              </a:rPr>
              <a:t>Santosh Kadam</a:t>
            </a:r>
            <a:endParaRPr lang="en-IN" sz="2000" dirty="0">
              <a:latin typeface="Cambria" panose="02040503050406030204" pitchFamily="18" charset="0"/>
              <a:ea typeface="Cambria" panose="02040503050406030204" pitchFamily="18" charset="0"/>
            </a:endParaRPr>
          </a:p>
          <a:p>
            <a:pPr algn="ctr">
              <a:lnSpc>
                <a:spcPct val="115000"/>
              </a:lnSpc>
              <a:spcAft>
                <a:spcPts val="800"/>
              </a:spcAft>
            </a:pPr>
            <a:r>
              <a:rPr lang="en-US" sz="2000" dirty="0" err="1">
                <a:effectLst/>
                <a:latin typeface="Cambria" panose="02040503050406030204" pitchFamily="18" charset="0"/>
                <a:ea typeface="Cambria" panose="02040503050406030204" pitchFamily="18" charset="0"/>
              </a:rPr>
              <a:t>Nikheel</a:t>
            </a:r>
            <a:r>
              <a:rPr lang="en-US" sz="2000" dirty="0">
                <a:effectLst/>
                <a:latin typeface="Cambria" panose="02040503050406030204" pitchFamily="18" charset="0"/>
                <a:ea typeface="Cambria" panose="02040503050406030204" pitchFamily="18" charset="0"/>
              </a:rPr>
              <a:t> Patil</a:t>
            </a:r>
          </a:p>
          <a:p>
            <a:pPr algn="ctr">
              <a:lnSpc>
                <a:spcPct val="115000"/>
              </a:lnSpc>
              <a:spcAft>
                <a:spcPts val="800"/>
              </a:spcAft>
            </a:pPr>
            <a:endParaRPr lang="en-IN" sz="2000" dirty="0">
              <a:effectLst/>
              <a:latin typeface="Times New Roman" panose="02020603050405020304" pitchFamily="18" charset="0"/>
              <a:ea typeface="Times New Roman" panose="02020603050405020304" pitchFamily="18" charset="0"/>
            </a:endParaRPr>
          </a:p>
          <a:p>
            <a:pPr algn="ctr">
              <a:lnSpc>
                <a:spcPct val="200000"/>
              </a:lnSpc>
              <a:spcAft>
                <a:spcPts val="800"/>
              </a:spcAft>
            </a:pPr>
            <a:r>
              <a:rPr lang="en-US" sz="2000" b="1" dirty="0">
                <a:effectLst/>
                <a:latin typeface="Cambria" panose="02040503050406030204" pitchFamily="18" charset="0"/>
                <a:ea typeface="Cambria" panose="02040503050406030204" pitchFamily="18" charset="0"/>
              </a:rPr>
              <a:t>UNDER THE GUIDANCE OF  </a:t>
            </a:r>
          </a:p>
        </p:txBody>
      </p:sp>
      <p:sp>
        <p:nvSpPr>
          <p:cNvPr id="28" name="TextBox 27">
            <a:extLst>
              <a:ext uri="{FF2B5EF4-FFF2-40B4-BE49-F238E27FC236}">
                <a16:creationId xmlns:a16="http://schemas.microsoft.com/office/drawing/2014/main" id="{14295862-D9A4-B108-5302-AC9E7E7D03B5}"/>
              </a:ext>
            </a:extLst>
          </p:cNvPr>
          <p:cNvSpPr txBox="1"/>
          <p:nvPr/>
        </p:nvSpPr>
        <p:spPr>
          <a:xfrm>
            <a:off x="304801" y="4519021"/>
            <a:ext cx="6825343" cy="1477328"/>
          </a:xfrm>
          <a:prstGeom prst="rect">
            <a:avLst/>
          </a:prstGeom>
          <a:noFill/>
        </p:spPr>
        <p:txBody>
          <a:bodyPr wrap="square">
            <a:spAutoFit/>
          </a:bodyPr>
          <a:lstStyle/>
          <a:p>
            <a:r>
              <a:rPr lang="en-IN" b="1" dirty="0">
                <a:latin typeface="Cambria" panose="02040503050406030204" pitchFamily="18" charset="0"/>
                <a:ea typeface="Cambria" panose="02040503050406030204" pitchFamily="18" charset="0"/>
              </a:rPr>
              <a:t>HOSPITAL GUIDE</a:t>
            </a:r>
          </a:p>
          <a:p>
            <a:r>
              <a:rPr lang="en-IN" dirty="0">
                <a:latin typeface="Cambria" panose="02040503050406030204" pitchFamily="18" charset="0"/>
                <a:ea typeface="Cambria" panose="02040503050406030204" pitchFamily="18" charset="0"/>
              </a:rPr>
              <a:t>DR. SHARAYU GARUD</a:t>
            </a:r>
          </a:p>
          <a:p>
            <a:r>
              <a:rPr lang="en-IN" dirty="0">
                <a:latin typeface="Cambria" panose="02040503050406030204" pitchFamily="18" charset="0"/>
                <a:ea typeface="Cambria" panose="02040503050406030204" pitchFamily="18" charset="0"/>
              </a:rPr>
              <a:t>ASSISTANT PROFESSORDEPARTMENT OF MEDICINE,</a:t>
            </a:r>
          </a:p>
          <a:p>
            <a:r>
              <a:rPr lang="en-IN" dirty="0">
                <a:latin typeface="Cambria" panose="02040503050406030204" pitchFamily="18" charset="0"/>
                <a:ea typeface="Cambria" panose="02040503050406030204" pitchFamily="18" charset="0"/>
              </a:rPr>
              <a:t>GOVERNMENT MEDICAL COLLEGE AND HOSPITAL,</a:t>
            </a:r>
          </a:p>
          <a:p>
            <a:r>
              <a:rPr lang="en-IN" dirty="0">
                <a:latin typeface="Cambria" panose="02040503050406030204" pitchFamily="18" charset="0"/>
                <a:ea typeface="Cambria" panose="02040503050406030204" pitchFamily="18" charset="0"/>
              </a:rPr>
              <a:t> AURANGABAD</a:t>
            </a:r>
          </a:p>
        </p:txBody>
      </p:sp>
      <p:sp>
        <p:nvSpPr>
          <p:cNvPr id="30" name="TextBox 29">
            <a:extLst>
              <a:ext uri="{FF2B5EF4-FFF2-40B4-BE49-F238E27FC236}">
                <a16:creationId xmlns:a16="http://schemas.microsoft.com/office/drawing/2014/main" id="{C0D25D6C-5CA5-5647-2F7B-7BE999F4D27F}"/>
              </a:ext>
            </a:extLst>
          </p:cNvPr>
          <p:cNvSpPr txBox="1"/>
          <p:nvPr/>
        </p:nvSpPr>
        <p:spPr>
          <a:xfrm>
            <a:off x="6836230" y="4519021"/>
            <a:ext cx="6096000" cy="1200329"/>
          </a:xfrm>
          <a:prstGeom prst="rect">
            <a:avLst/>
          </a:prstGeom>
          <a:noFill/>
        </p:spPr>
        <p:txBody>
          <a:bodyPr wrap="square">
            <a:spAutoFit/>
          </a:bodyPr>
          <a:lstStyle/>
          <a:p>
            <a:r>
              <a:rPr lang="en-IN" b="1" dirty="0">
                <a:latin typeface="Cambria" panose="02040503050406030204" pitchFamily="18" charset="0"/>
                <a:ea typeface="Cambria" panose="02040503050406030204" pitchFamily="18" charset="0"/>
              </a:rPr>
              <a:t>COLLEGE GUIDE</a:t>
            </a:r>
          </a:p>
          <a:p>
            <a:r>
              <a:rPr lang="en-IN" dirty="0">
                <a:latin typeface="Cambria" panose="02040503050406030204" pitchFamily="18" charset="0"/>
                <a:ea typeface="Cambria" panose="02040503050406030204" pitchFamily="18" charset="0"/>
              </a:rPr>
              <a:t>DR. PRASHANT SHAMKUWAR </a:t>
            </a:r>
          </a:p>
          <a:p>
            <a:r>
              <a:rPr lang="en-IN" dirty="0">
                <a:latin typeface="Cambria" panose="02040503050406030204" pitchFamily="18" charset="0"/>
                <a:ea typeface="Cambria" panose="02040503050406030204" pitchFamily="18" charset="0"/>
              </a:rPr>
              <a:t>PROFESSOR GOVERNMENT COLLEGE OF PHARMACY,</a:t>
            </a:r>
          </a:p>
          <a:p>
            <a:r>
              <a:rPr lang="en-IN" dirty="0">
                <a:latin typeface="Cambria" panose="02040503050406030204" pitchFamily="18" charset="0"/>
                <a:ea typeface="Cambria" panose="02040503050406030204" pitchFamily="18" charset="0"/>
              </a:rPr>
              <a:t>AURANGABAD.</a:t>
            </a:r>
          </a:p>
        </p:txBody>
      </p:sp>
      <p:sp>
        <p:nvSpPr>
          <p:cNvPr id="2" name="Slide Number Placeholder 1">
            <a:extLst>
              <a:ext uri="{FF2B5EF4-FFF2-40B4-BE49-F238E27FC236}">
                <a16:creationId xmlns:a16="http://schemas.microsoft.com/office/drawing/2014/main" id="{07C0347A-4FAB-CF4C-11EA-F9963DEE11B6}"/>
              </a:ext>
            </a:extLst>
          </p:cNvPr>
          <p:cNvSpPr>
            <a:spLocks noGrp="1"/>
          </p:cNvSpPr>
          <p:nvPr>
            <p:ph type="sldNum" sz="quarter" idx="12"/>
          </p:nvPr>
        </p:nvSpPr>
        <p:spPr/>
        <p:txBody>
          <a:bodyPr/>
          <a:lstStyle/>
          <a:p>
            <a:fld id="{B70E6133-1959-4CB5-B03E-1CD263C5CC3F}" type="slidenum">
              <a:rPr lang="en-IN" smtClean="0"/>
              <a:t>2</a:t>
            </a:fld>
            <a:endParaRPr lang="en-IN" dirty="0"/>
          </a:p>
        </p:txBody>
      </p:sp>
    </p:spTree>
    <p:extLst>
      <p:ext uri="{BB962C8B-B14F-4D97-AF65-F5344CB8AC3E}">
        <p14:creationId xmlns:p14="http://schemas.microsoft.com/office/powerpoint/2010/main" val="26643167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B2093-A157-6215-B667-F790DF20E43E}"/>
              </a:ext>
            </a:extLst>
          </p:cNvPr>
          <p:cNvSpPr>
            <a:spLocks noGrp="1"/>
          </p:cNvSpPr>
          <p:nvPr>
            <p:ph type="title"/>
          </p:nvPr>
        </p:nvSpPr>
        <p:spPr>
          <a:xfrm>
            <a:off x="892629" y="180335"/>
            <a:ext cx="10515600" cy="608269"/>
          </a:xfrm>
        </p:spPr>
        <p:txBody>
          <a:bodyPr>
            <a:normAutofit fontScale="90000"/>
          </a:bodyPr>
          <a:lstStyle/>
          <a:p>
            <a:pPr algn="ctr"/>
            <a:r>
              <a:rPr lang="en-IN" dirty="0">
                <a:latin typeface="Cambria" panose="02040503050406030204" pitchFamily="18" charset="0"/>
                <a:ea typeface="Cambria" panose="02040503050406030204" pitchFamily="18" charset="0"/>
              </a:rPr>
              <a:t>Mode of Delivery</a:t>
            </a:r>
          </a:p>
        </p:txBody>
      </p:sp>
      <p:graphicFrame>
        <p:nvGraphicFramePr>
          <p:cNvPr id="7" name="Table 6">
            <a:extLst>
              <a:ext uri="{FF2B5EF4-FFF2-40B4-BE49-F238E27FC236}">
                <a16:creationId xmlns:a16="http://schemas.microsoft.com/office/drawing/2014/main" id="{831D5EF3-7548-3A9D-EA5B-FB33EFD47179}"/>
              </a:ext>
            </a:extLst>
          </p:cNvPr>
          <p:cNvGraphicFramePr>
            <a:graphicFrameLocks noGrp="1"/>
          </p:cNvGraphicFramePr>
          <p:nvPr>
            <p:extLst>
              <p:ext uri="{D42A27DB-BD31-4B8C-83A1-F6EECF244321}">
                <p14:modId xmlns:p14="http://schemas.microsoft.com/office/powerpoint/2010/main" val="1097788001"/>
              </p:ext>
            </p:extLst>
          </p:nvPr>
        </p:nvGraphicFramePr>
        <p:xfrm>
          <a:off x="674914" y="973394"/>
          <a:ext cx="3820886" cy="2743200"/>
        </p:xfrm>
        <a:graphic>
          <a:graphicData uri="http://schemas.openxmlformats.org/drawingml/2006/table">
            <a:tbl>
              <a:tblPr firstRow="1" firstCol="1" bandRow="1">
                <a:tableStyleId>{5C22544A-7EE6-4342-B048-85BDC9FD1C3A}</a:tableStyleId>
              </a:tblPr>
              <a:tblGrid>
                <a:gridCol w="2035629">
                  <a:extLst>
                    <a:ext uri="{9D8B030D-6E8A-4147-A177-3AD203B41FA5}">
                      <a16:colId xmlns:a16="http://schemas.microsoft.com/office/drawing/2014/main" val="3480997716"/>
                    </a:ext>
                  </a:extLst>
                </a:gridCol>
                <a:gridCol w="1785257">
                  <a:extLst>
                    <a:ext uri="{9D8B030D-6E8A-4147-A177-3AD203B41FA5}">
                      <a16:colId xmlns:a16="http://schemas.microsoft.com/office/drawing/2014/main" val="2503319688"/>
                    </a:ext>
                  </a:extLst>
                </a:gridCol>
              </a:tblGrid>
              <a:tr h="274320">
                <a:tc gridSpan="2">
                  <a:txBody>
                    <a:bodyPr/>
                    <a:lstStyle/>
                    <a:p>
                      <a:pPr algn="ctr">
                        <a:lnSpc>
                          <a:spcPct val="115000"/>
                        </a:lnSpc>
                        <a:spcAft>
                          <a:spcPts val="800"/>
                        </a:spcAft>
                      </a:pPr>
                      <a:r>
                        <a:rPr lang="en-US" sz="1200" dirty="0">
                          <a:effectLst/>
                        </a:rPr>
                        <a:t>Table 20 : Mode of delivery</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extLst>
                  <a:ext uri="{0D108BD9-81ED-4DB2-BD59-A6C34878D82A}">
                    <a16:rowId xmlns:a16="http://schemas.microsoft.com/office/drawing/2014/main" val="1970447482"/>
                  </a:ext>
                </a:extLst>
              </a:tr>
              <a:tr h="274320">
                <a:tc>
                  <a:txBody>
                    <a:bodyPr/>
                    <a:lstStyle/>
                    <a:p>
                      <a:pPr algn="ctr">
                        <a:lnSpc>
                          <a:spcPct val="115000"/>
                        </a:lnSpc>
                        <a:spcAft>
                          <a:spcPts val="800"/>
                        </a:spcAft>
                      </a:pPr>
                      <a:r>
                        <a:rPr lang="en-IN" sz="1200">
                          <a:effectLst/>
                        </a:rPr>
                        <a:t>Mode Of Delivery</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latin typeface="Times New Roman" panose="02020603050405020304" pitchFamily="18" charset="0"/>
                          <a:ea typeface="Times New Roman" panose="02020603050405020304" pitchFamily="18" charset="0"/>
                        </a:rPr>
                        <a:t>no. of cases</a:t>
                      </a:r>
                    </a:p>
                  </a:txBody>
                  <a:tcPr marL="68580" marR="68580" marT="0" marB="0" anchor="b"/>
                </a:tc>
                <a:extLst>
                  <a:ext uri="{0D108BD9-81ED-4DB2-BD59-A6C34878D82A}">
                    <a16:rowId xmlns:a16="http://schemas.microsoft.com/office/drawing/2014/main" val="1220617581"/>
                  </a:ext>
                </a:extLst>
              </a:tr>
              <a:tr h="274320">
                <a:tc>
                  <a:txBody>
                    <a:bodyPr/>
                    <a:lstStyle/>
                    <a:p>
                      <a:pPr marL="108585" indent="-180340" algn="ctr">
                        <a:lnSpc>
                          <a:spcPct val="115000"/>
                        </a:lnSpc>
                        <a:spcAft>
                          <a:spcPts val="800"/>
                        </a:spcAft>
                      </a:pPr>
                      <a:r>
                        <a:rPr lang="en-IN" sz="1200">
                          <a:effectLst/>
                        </a:rPr>
                        <a:t>CRIMINAL ABORTION</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788751582"/>
                  </a:ext>
                </a:extLst>
              </a:tr>
              <a:tr h="274320">
                <a:tc>
                  <a:txBody>
                    <a:bodyPr/>
                    <a:lstStyle/>
                    <a:p>
                      <a:pPr algn="ctr">
                        <a:lnSpc>
                          <a:spcPct val="115000"/>
                        </a:lnSpc>
                        <a:spcAft>
                          <a:spcPts val="800"/>
                        </a:spcAft>
                      </a:pPr>
                      <a:r>
                        <a:rPr lang="en-IN" sz="1200">
                          <a:effectLst/>
                        </a:rPr>
                        <a:t>CS ELECTIVE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862946206"/>
                  </a:ext>
                </a:extLst>
              </a:tr>
              <a:tr h="274320">
                <a:tc>
                  <a:txBody>
                    <a:bodyPr/>
                    <a:lstStyle/>
                    <a:p>
                      <a:pPr algn="ctr">
                        <a:lnSpc>
                          <a:spcPct val="115000"/>
                        </a:lnSpc>
                        <a:spcAft>
                          <a:spcPts val="800"/>
                        </a:spcAft>
                      </a:pPr>
                      <a:r>
                        <a:rPr lang="en-IN" sz="1200">
                          <a:effectLst/>
                        </a:rPr>
                        <a:t>CS EMERGENCY</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098090747"/>
                  </a:ext>
                </a:extLst>
              </a:tr>
              <a:tr h="274320">
                <a:tc>
                  <a:txBody>
                    <a:bodyPr/>
                    <a:lstStyle/>
                    <a:p>
                      <a:pPr algn="ctr">
                        <a:lnSpc>
                          <a:spcPct val="115000"/>
                        </a:lnSpc>
                        <a:spcAft>
                          <a:spcPts val="800"/>
                        </a:spcAft>
                      </a:pPr>
                      <a:r>
                        <a:rPr lang="en-IN" sz="1200">
                          <a:effectLst/>
                        </a:rPr>
                        <a:t>MISCARRAGE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588380418"/>
                  </a:ext>
                </a:extLst>
              </a:tr>
              <a:tr h="274320">
                <a:tc>
                  <a:txBody>
                    <a:bodyPr/>
                    <a:lstStyle/>
                    <a:p>
                      <a:pPr algn="ctr">
                        <a:lnSpc>
                          <a:spcPct val="115000"/>
                        </a:lnSpc>
                        <a:spcAft>
                          <a:spcPts val="800"/>
                        </a:spcAft>
                      </a:pPr>
                      <a:r>
                        <a:rPr lang="en-IN" sz="1200">
                          <a:effectLst/>
                        </a:rPr>
                        <a:t>MTP</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845557114"/>
                  </a:ext>
                </a:extLst>
              </a:tr>
              <a:tr h="274320">
                <a:tc>
                  <a:txBody>
                    <a:bodyPr/>
                    <a:lstStyle/>
                    <a:p>
                      <a:pPr algn="ctr">
                        <a:lnSpc>
                          <a:spcPct val="115000"/>
                        </a:lnSpc>
                        <a:spcAft>
                          <a:spcPts val="800"/>
                        </a:spcAft>
                      </a:pPr>
                      <a:r>
                        <a:rPr lang="en-IN" sz="1200">
                          <a:effectLst/>
                        </a:rPr>
                        <a:t>VAGINAL ASSISTED</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352099569"/>
                  </a:ext>
                </a:extLst>
              </a:tr>
              <a:tr h="274320">
                <a:tc>
                  <a:txBody>
                    <a:bodyPr/>
                    <a:lstStyle/>
                    <a:p>
                      <a:pPr algn="ctr">
                        <a:lnSpc>
                          <a:spcPct val="115000"/>
                        </a:lnSpc>
                        <a:spcAft>
                          <a:spcPts val="800"/>
                        </a:spcAft>
                      </a:pPr>
                      <a:r>
                        <a:rPr lang="en-IN" sz="1200">
                          <a:effectLst/>
                        </a:rPr>
                        <a:t>VAGINAL NORMAL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28</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53249849"/>
                  </a:ext>
                </a:extLst>
              </a:tr>
              <a:tr h="274320">
                <a:tc>
                  <a:txBody>
                    <a:bodyPr/>
                    <a:lstStyle/>
                    <a:p>
                      <a:pPr algn="ctr">
                        <a:lnSpc>
                          <a:spcPct val="115000"/>
                        </a:lnSpc>
                        <a:spcAft>
                          <a:spcPts val="800"/>
                        </a:spcAft>
                      </a:pPr>
                      <a:r>
                        <a:rPr lang="en-IN" sz="1200">
                          <a:effectLst/>
                        </a:rPr>
                        <a:t>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481842209"/>
                  </a:ext>
                </a:extLst>
              </a:tr>
            </a:tbl>
          </a:graphicData>
        </a:graphic>
      </p:graphicFrame>
      <p:graphicFrame>
        <p:nvGraphicFramePr>
          <p:cNvPr id="8" name="Chart 7">
            <a:extLst>
              <a:ext uri="{FF2B5EF4-FFF2-40B4-BE49-F238E27FC236}">
                <a16:creationId xmlns:a16="http://schemas.microsoft.com/office/drawing/2014/main" id="{7D2C694C-92F9-F6E4-71FE-6C5440B93372}"/>
              </a:ext>
            </a:extLst>
          </p:cNvPr>
          <p:cNvGraphicFramePr/>
          <p:nvPr>
            <p:extLst>
              <p:ext uri="{D42A27DB-BD31-4B8C-83A1-F6EECF244321}">
                <p14:modId xmlns:p14="http://schemas.microsoft.com/office/powerpoint/2010/main" val="45794849"/>
              </p:ext>
            </p:extLst>
          </p:nvPr>
        </p:nvGraphicFramePr>
        <p:xfrm>
          <a:off x="5236029" y="940787"/>
          <a:ext cx="6955971" cy="3684694"/>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88B0C527-9E0F-8DBC-7DCA-A99A904C5AED}"/>
              </a:ext>
            </a:extLst>
          </p:cNvPr>
          <p:cNvSpPr txBox="1"/>
          <p:nvPr/>
        </p:nvSpPr>
        <p:spPr>
          <a:xfrm>
            <a:off x="446315" y="4890036"/>
            <a:ext cx="11408228" cy="1020857"/>
          </a:xfrm>
          <a:prstGeom prst="rect">
            <a:avLst/>
          </a:prstGeom>
          <a:noFill/>
        </p:spPr>
        <p:txBody>
          <a:bodyPr wrap="square">
            <a:spAutoFit/>
          </a:bodyPr>
          <a:lstStyle/>
          <a:p>
            <a:pPr marL="342900" lvl="0" indent="-342900" algn="just">
              <a:lnSpc>
                <a:spcPct val="115000"/>
              </a:lnSpc>
              <a:spcAft>
                <a:spcPts val="1000"/>
              </a:spcAft>
              <a:buFont typeface="Wingdings" panose="05000000000000000000" pitchFamily="2" charset="2"/>
              <a:buChar char=""/>
              <a:tabLst>
                <a:tab pos="1620520" algn="l"/>
              </a:tabLst>
            </a:pPr>
            <a:r>
              <a:rPr lang="en-US" sz="18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distribution of mode of delivery among 72 patients was as follows: 39% had a normal vaginal delivery, 29% had an emergency cesarean section, 17% had an elective cesarean section, and the remaining 15% had other delivery modes such as vaginal assisted, criminal abortion, miscarriage, and MTP.</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248D0A1E-F1B0-2551-AB0B-355DE96D19F0}"/>
              </a:ext>
            </a:extLst>
          </p:cNvPr>
          <p:cNvSpPr>
            <a:spLocks noGrp="1"/>
          </p:cNvSpPr>
          <p:nvPr>
            <p:ph type="sldNum" sz="quarter" idx="12"/>
          </p:nvPr>
        </p:nvSpPr>
        <p:spPr/>
        <p:txBody>
          <a:bodyPr/>
          <a:lstStyle/>
          <a:p>
            <a:fld id="{B70E6133-1959-4CB5-B03E-1CD263C5CC3F}" type="slidenum">
              <a:rPr lang="en-IN" smtClean="0"/>
              <a:t>20</a:t>
            </a:fld>
            <a:endParaRPr lang="en-IN"/>
          </a:p>
        </p:txBody>
      </p:sp>
    </p:spTree>
    <p:extLst>
      <p:ext uri="{BB962C8B-B14F-4D97-AF65-F5344CB8AC3E}">
        <p14:creationId xmlns:p14="http://schemas.microsoft.com/office/powerpoint/2010/main" val="146518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1259A-0FE4-5941-0FB0-59CC21276225}"/>
              </a:ext>
            </a:extLst>
          </p:cNvPr>
          <p:cNvSpPr>
            <a:spLocks noGrp="1"/>
          </p:cNvSpPr>
          <p:nvPr>
            <p:ph type="title"/>
          </p:nvPr>
        </p:nvSpPr>
        <p:spPr>
          <a:xfrm>
            <a:off x="838200" y="365126"/>
            <a:ext cx="10515600" cy="745920"/>
          </a:xfrm>
        </p:spPr>
        <p:txBody>
          <a:bodyPr>
            <a:normAutofit/>
          </a:bodyPr>
          <a:lstStyle/>
          <a:p>
            <a:pPr algn="ctr"/>
            <a:r>
              <a:rPr lang="en-US" sz="4000" dirty="0">
                <a:latin typeface="Cambria" panose="02040503050406030204" pitchFamily="18" charset="0"/>
                <a:ea typeface="Cambria" panose="02040503050406030204" pitchFamily="18" charset="0"/>
              </a:rPr>
              <a:t>Risk Factor Towards Complication</a:t>
            </a:r>
            <a:endParaRPr lang="en-IN" sz="4000" dirty="0">
              <a:latin typeface="Cambria" panose="02040503050406030204" pitchFamily="18" charset="0"/>
              <a:ea typeface="Cambria" panose="02040503050406030204" pitchFamily="18" charset="0"/>
            </a:endParaRPr>
          </a:p>
        </p:txBody>
      </p:sp>
      <p:graphicFrame>
        <p:nvGraphicFramePr>
          <p:cNvPr id="7" name="Table 6">
            <a:extLst>
              <a:ext uri="{FF2B5EF4-FFF2-40B4-BE49-F238E27FC236}">
                <a16:creationId xmlns:a16="http://schemas.microsoft.com/office/drawing/2014/main" id="{305545E1-E90C-4D64-8ECD-753C82A08B18}"/>
              </a:ext>
            </a:extLst>
          </p:cNvPr>
          <p:cNvGraphicFramePr>
            <a:graphicFrameLocks noGrp="1"/>
          </p:cNvGraphicFramePr>
          <p:nvPr>
            <p:extLst>
              <p:ext uri="{D42A27DB-BD31-4B8C-83A1-F6EECF244321}">
                <p14:modId xmlns:p14="http://schemas.microsoft.com/office/powerpoint/2010/main" val="1790584459"/>
              </p:ext>
            </p:extLst>
          </p:nvPr>
        </p:nvGraphicFramePr>
        <p:xfrm>
          <a:off x="1175658" y="1600769"/>
          <a:ext cx="5116287" cy="4442911"/>
        </p:xfrm>
        <a:graphic>
          <a:graphicData uri="http://schemas.openxmlformats.org/drawingml/2006/table">
            <a:tbl>
              <a:tblPr firstRow="1" firstCol="1" bandRow="1">
                <a:tableStyleId>{5C22544A-7EE6-4342-B048-85BDC9FD1C3A}</a:tableStyleId>
              </a:tblPr>
              <a:tblGrid>
                <a:gridCol w="2578259">
                  <a:extLst>
                    <a:ext uri="{9D8B030D-6E8A-4147-A177-3AD203B41FA5}">
                      <a16:colId xmlns:a16="http://schemas.microsoft.com/office/drawing/2014/main" val="3935001540"/>
                    </a:ext>
                  </a:extLst>
                </a:gridCol>
                <a:gridCol w="1269014">
                  <a:extLst>
                    <a:ext uri="{9D8B030D-6E8A-4147-A177-3AD203B41FA5}">
                      <a16:colId xmlns:a16="http://schemas.microsoft.com/office/drawing/2014/main" val="1435228406"/>
                    </a:ext>
                  </a:extLst>
                </a:gridCol>
                <a:gridCol w="1269014">
                  <a:extLst>
                    <a:ext uri="{9D8B030D-6E8A-4147-A177-3AD203B41FA5}">
                      <a16:colId xmlns:a16="http://schemas.microsoft.com/office/drawing/2014/main" val="1043250993"/>
                    </a:ext>
                  </a:extLst>
                </a:gridCol>
              </a:tblGrid>
              <a:tr h="303953">
                <a:tc gridSpan="3">
                  <a:txBody>
                    <a:bodyPr/>
                    <a:lstStyle/>
                    <a:p>
                      <a:pPr algn="l">
                        <a:lnSpc>
                          <a:spcPct val="200000"/>
                        </a:lnSpc>
                        <a:spcAft>
                          <a:spcPts val="800"/>
                        </a:spcAft>
                      </a:pPr>
                      <a:r>
                        <a:rPr lang="en-US" sz="1200">
                          <a:effectLst/>
                        </a:rPr>
                        <a:t>Table 21 : Distribution Based on Risk Factors </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533562185"/>
                  </a:ext>
                </a:extLst>
              </a:tr>
              <a:tr h="303953">
                <a:tc>
                  <a:txBody>
                    <a:bodyPr/>
                    <a:lstStyle/>
                    <a:p>
                      <a:pPr algn="ctr">
                        <a:lnSpc>
                          <a:spcPct val="200000"/>
                        </a:lnSpc>
                        <a:spcAft>
                          <a:spcPts val="800"/>
                        </a:spcAft>
                      </a:pPr>
                      <a:r>
                        <a:rPr lang="en-IN" sz="1200">
                          <a:effectLst/>
                        </a:rPr>
                        <a:t>Risk factor</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Cases of RISK FACTORS</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Out of TOTAL CASES</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1401955385"/>
                  </a:ext>
                </a:extLst>
              </a:tr>
              <a:tr h="307691">
                <a:tc>
                  <a:txBody>
                    <a:bodyPr/>
                    <a:lstStyle/>
                    <a:p>
                      <a:pPr algn="ctr">
                        <a:lnSpc>
                          <a:spcPct val="200000"/>
                        </a:lnSpc>
                        <a:spcAft>
                          <a:spcPts val="800"/>
                        </a:spcAft>
                      </a:pPr>
                      <a:r>
                        <a:rPr lang="en-IN" sz="1200">
                          <a:effectLst/>
                        </a:rPr>
                        <a:t>ABNORMAL POSTION OF BABY</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4</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4263578067"/>
                  </a:ext>
                </a:extLst>
              </a:tr>
              <a:tr h="307691">
                <a:tc>
                  <a:txBody>
                    <a:bodyPr/>
                    <a:lstStyle/>
                    <a:p>
                      <a:pPr algn="ctr">
                        <a:lnSpc>
                          <a:spcPct val="200000"/>
                        </a:lnSpc>
                        <a:spcAft>
                          <a:spcPts val="800"/>
                        </a:spcAft>
                      </a:pPr>
                      <a:r>
                        <a:rPr lang="en-IN" sz="1200">
                          <a:effectLst/>
                        </a:rPr>
                        <a:t>BAD PAST OBGY H/O</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14</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4084483272"/>
                  </a:ext>
                </a:extLst>
              </a:tr>
              <a:tr h="307691">
                <a:tc>
                  <a:txBody>
                    <a:bodyPr/>
                    <a:lstStyle/>
                    <a:p>
                      <a:pPr algn="ctr">
                        <a:lnSpc>
                          <a:spcPct val="200000"/>
                        </a:lnSpc>
                        <a:spcAft>
                          <a:spcPts val="800"/>
                        </a:spcAft>
                      </a:pPr>
                      <a:r>
                        <a:rPr lang="en-IN" sz="1200">
                          <a:effectLst/>
                        </a:rPr>
                        <a:t>BIG BABY</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2</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2889396938"/>
                  </a:ext>
                </a:extLst>
              </a:tr>
              <a:tr h="307691">
                <a:tc>
                  <a:txBody>
                    <a:bodyPr/>
                    <a:lstStyle/>
                    <a:p>
                      <a:pPr algn="ctr">
                        <a:lnSpc>
                          <a:spcPct val="200000"/>
                        </a:lnSpc>
                        <a:spcAft>
                          <a:spcPts val="800"/>
                        </a:spcAft>
                      </a:pPr>
                      <a:r>
                        <a:rPr lang="en-IN" sz="1200">
                          <a:effectLst/>
                        </a:rPr>
                        <a:t>LACK OF PRENATAL CARE</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13</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191720064"/>
                  </a:ext>
                </a:extLst>
              </a:tr>
              <a:tr h="307691">
                <a:tc>
                  <a:txBody>
                    <a:bodyPr/>
                    <a:lstStyle/>
                    <a:p>
                      <a:pPr algn="ctr">
                        <a:lnSpc>
                          <a:spcPct val="200000"/>
                        </a:lnSpc>
                        <a:spcAft>
                          <a:spcPts val="800"/>
                        </a:spcAft>
                      </a:pPr>
                      <a:r>
                        <a:rPr lang="en-IN" sz="1200">
                          <a:effectLst/>
                        </a:rPr>
                        <a:t>MATERNAL AGE (&lt;20 / &gt;35)</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9</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1110462163"/>
                  </a:ext>
                </a:extLst>
              </a:tr>
              <a:tr h="307691">
                <a:tc>
                  <a:txBody>
                    <a:bodyPr/>
                    <a:lstStyle/>
                    <a:p>
                      <a:pPr algn="ctr">
                        <a:lnSpc>
                          <a:spcPct val="200000"/>
                        </a:lnSpc>
                        <a:spcAft>
                          <a:spcPts val="800"/>
                        </a:spcAft>
                      </a:pPr>
                      <a:r>
                        <a:rPr lang="en-IN" sz="1200">
                          <a:effectLst/>
                        </a:rPr>
                        <a:t>MULTIPLE FEATUS</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6</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3662130860"/>
                  </a:ext>
                </a:extLst>
              </a:tr>
              <a:tr h="307691">
                <a:tc>
                  <a:txBody>
                    <a:bodyPr/>
                    <a:lstStyle/>
                    <a:p>
                      <a:pPr algn="ctr">
                        <a:lnSpc>
                          <a:spcPct val="200000"/>
                        </a:lnSpc>
                        <a:spcAft>
                          <a:spcPts val="800"/>
                        </a:spcAft>
                      </a:pPr>
                      <a:r>
                        <a:rPr lang="en-IN" sz="1200">
                          <a:effectLst/>
                        </a:rPr>
                        <a:t>NONE</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11</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3172331991"/>
                  </a:ext>
                </a:extLst>
              </a:tr>
              <a:tr h="307691">
                <a:tc>
                  <a:txBody>
                    <a:bodyPr/>
                    <a:lstStyle/>
                    <a:p>
                      <a:pPr algn="ctr">
                        <a:lnSpc>
                          <a:spcPct val="200000"/>
                        </a:lnSpc>
                        <a:spcAft>
                          <a:spcPts val="800"/>
                        </a:spcAft>
                      </a:pPr>
                      <a:r>
                        <a:rPr lang="en-IN" sz="1200">
                          <a:effectLst/>
                        </a:rPr>
                        <a:t>PRE ECLUMPSIA</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1</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3889107452"/>
                  </a:ext>
                </a:extLst>
              </a:tr>
              <a:tr h="307691">
                <a:tc>
                  <a:txBody>
                    <a:bodyPr/>
                    <a:lstStyle/>
                    <a:p>
                      <a:pPr algn="ctr">
                        <a:lnSpc>
                          <a:spcPct val="200000"/>
                        </a:lnSpc>
                        <a:spcAft>
                          <a:spcPts val="800"/>
                        </a:spcAft>
                      </a:pPr>
                      <a:r>
                        <a:rPr lang="en-IN" sz="1200">
                          <a:effectLst/>
                        </a:rPr>
                        <a:t>PREDISPOSING ANC</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23</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1922840931"/>
                  </a:ext>
                </a:extLst>
              </a:tr>
              <a:tr h="189717">
                <a:tc>
                  <a:txBody>
                    <a:bodyPr/>
                    <a:lstStyle/>
                    <a:p>
                      <a:pPr algn="ctr">
                        <a:lnSpc>
                          <a:spcPct val="200000"/>
                        </a:lnSpc>
                        <a:spcAft>
                          <a:spcPts val="800"/>
                        </a:spcAft>
                      </a:pPr>
                      <a:r>
                        <a:rPr lang="en-IN" sz="1200">
                          <a:effectLst/>
                        </a:rPr>
                        <a:t>PRE-EXISTING HEALTH CONDITIONS</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9</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274796536"/>
                  </a:ext>
                </a:extLst>
              </a:tr>
              <a:tr h="307691">
                <a:tc>
                  <a:txBody>
                    <a:bodyPr/>
                    <a:lstStyle/>
                    <a:p>
                      <a:pPr algn="ctr">
                        <a:lnSpc>
                          <a:spcPct val="200000"/>
                        </a:lnSpc>
                        <a:spcAft>
                          <a:spcPts val="800"/>
                        </a:spcAft>
                      </a:pPr>
                      <a:r>
                        <a:rPr lang="en-IN" sz="1200">
                          <a:effectLst/>
                        </a:rPr>
                        <a:t>PRETERM LABOUR</a:t>
                      </a:r>
                      <a:endParaRPr lang="en-IN" sz="120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dirty="0">
                          <a:effectLst/>
                        </a:rPr>
                        <a:t>31</a:t>
                      </a:r>
                      <a:endParaRPr lang="en-IN" sz="1200" dirty="0">
                        <a:effectLst/>
                        <a:latin typeface="Times New Roman" panose="02020603050405020304" pitchFamily="18" charset="0"/>
                        <a:ea typeface="Times New Roman" panose="02020603050405020304" pitchFamily="18" charset="0"/>
                      </a:endParaRPr>
                    </a:p>
                  </a:txBody>
                  <a:tcPr marL="28034" marR="28034" marT="0" marB="0" anchor="b"/>
                </a:tc>
                <a:tc>
                  <a:txBody>
                    <a:bodyPr/>
                    <a:lstStyle/>
                    <a:p>
                      <a:pPr algn="ctr">
                        <a:lnSpc>
                          <a:spcPct val="200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28034" marR="28034" marT="0" marB="0" anchor="b"/>
                </a:tc>
                <a:extLst>
                  <a:ext uri="{0D108BD9-81ED-4DB2-BD59-A6C34878D82A}">
                    <a16:rowId xmlns:a16="http://schemas.microsoft.com/office/drawing/2014/main" val="2404562115"/>
                  </a:ext>
                </a:extLst>
              </a:tr>
            </a:tbl>
          </a:graphicData>
        </a:graphic>
      </p:graphicFrame>
      <p:pic>
        <p:nvPicPr>
          <p:cNvPr id="8" name="Picture 7">
            <a:extLst>
              <a:ext uri="{FF2B5EF4-FFF2-40B4-BE49-F238E27FC236}">
                <a16:creationId xmlns:a16="http://schemas.microsoft.com/office/drawing/2014/main" id="{977F4ED4-97C7-A4B2-0A9D-A4C0EA7BC34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91945" y="1334291"/>
            <a:ext cx="4480016" cy="5158583"/>
          </a:xfrm>
          <a:prstGeom prst="rect">
            <a:avLst/>
          </a:prstGeom>
          <a:noFill/>
          <a:ln>
            <a:noFill/>
          </a:ln>
        </p:spPr>
      </p:pic>
      <p:sp>
        <p:nvSpPr>
          <p:cNvPr id="3" name="Slide Number Placeholder 2">
            <a:extLst>
              <a:ext uri="{FF2B5EF4-FFF2-40B4-BE49-F238E27FC236}">
                <a16:creationId xmlns:a16="http://schemas.microsoft.com/office/drawing/2014/main" id="{39DA87EF-CEC6-C540-2F4D-6B98B6D2FB27}"/>
              </a:ext>
            </a:extLst>
          </p:cNvPr>
          <p:cNvSpPr>
            <a:spLocks noGrp="1"/>
          </p:cNvSpPr>
          <p:nvPr>
            <p:ph type="sldNum" sz="quarter" idx="12"/>
          </p:nvPr>
        </p:nvSpPr>
        <p:spPr/>
        <p:txBody>
          <a:bodyPr/>
          <a:lstStyle/>
          <a:p>
            <a:fld id="{B70E6133-1959-4CB5-B03E-1CD263C5CC3F}" type="slidenum">
              <a:rPr lang="en-IN" smtClean="0"/>
              <a:t>21</a:t>
            </a:fld>
            <a:endParaRPr lang="en-IN"/>
          </a:p>
        </p:txBody>
      </p:sp>
    </p:spTree>
    <p:extLst>
      <p:ext uri="{BB962C8B-B14F-4D97-AF65-F5344CB8AC3E}">
        <p14:creationId xmlns:p14="http://schemas.microsoft.com/office/powerpoint/2010/main" val="79210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BC720-8369-26C7-5866-41F87CA69CC8}"/>
              </a:ext>
            </a:extLst>
          </p:cNvPr>
          <p:cNvSpPr>
            <a:spLocks noGrp="1"/>
          </p:cNvSpPr>
          <p:nvPr>
            <p:ph type="title"/>
          </p:nvPr>
        </p:nvSpPr>
        <p:spPr>
          <a:xfrm>
            <a:off x="816429" y="0"/>
            <a:ext cx="10515600" cy="1325563"/>
          </a:xfrm>
        </p:spPr>
        <p:txBody>
          <a:bodyPr>
            <a:normAutofit/>
          </a:bodyPr>
          <a:lstStyle/>
          <a:p>
            <a:pPr algn="ctr"/>
            <a:r>
              <a:rPr lang="en-US" sz="4000" dirty="0">
                <a:effectLst/>
                <a:latin typeface="Cambria" panose="02040503050406030204" pitchFamily="18" charset="0"/>
                <a:ea typeface="Times New Roman" panose="02020603050405020304" pitchFamily="18" charset="0"/>
                <a:cs typeface="Times New Roman" panose="02020603050405020304" pitchFamily="18" charset="0"/>
              </a:rPr>
              <a:t>Antepartum</a:t>
            </a:r>
            <a:r>
              <a:rPr lang="en-US" sz="4000" b="1" dirty="0">
                <a:effectLst/>
                <a:latin typeface="Cambria" panose="02040503050406030204" pitchFamily="18" charset="0"/>
                <a:ea typeface="Times New Roman" panose="02020603050405020304" pitchFamily="18" charset="0"/>
                <a:cs typeface="Times New Roman" panose="02020603050405020304" pitchFamily="18" charset="0"/>
              </a:rPr>
              <a:t> </a:t>
            </a:r>
            <a:r>
              <a:rPr lang="en-US" sz="4000" dirty="0">
                <a:effectLst/>
                <a:latin typeface="Cambria" panose="02040503050406030204" pitchFamily="18" charset="0"/>
                <a:ea typeface="Times New Roman" panose="02020603050405020304" pitchFamily="18" charset="0"/>
                <a:cs typeface="Times New Roman" panose="02020603050405020304" pitchFamily="18" charset="0"/>
              </a:rPr>
              <a:t>Care</a:t>
            </a:r>
            <a:endParaRPr lang="en-IN" sz="4000" dirty="0"/>
          </a:p>
        </p:txBody>
      </p:sp>
      <p:graphicFrame>
        <p:nvGraphicFramePr>
          <p:cNvPr id="4" name="Content Placeholder 3">
            <a:extLst>
              <a:ext uri="{FF2B5EF4-FFF2-40B4-BE49-F238E27FC236}">
                <a16:creationId xmlns:a16="http://schemas.microsoft.com/office/drawing/2014/main" id="{1B7CC2BC-CD02-67F6-CCE2-A955A3235B8E}"/>
              </a:ext>
            </a:extLst>
          </p:cNvPr>
          <p:cNvGraphicFramePr>
            <a:graphicFrameLocks noGrp="1"/>
          </p:cNvGraphicFramePr>
          <p:nvPr>
            <p:ph idx="1"/>
            <p:extLst>
              <p:ext uri="{D42A27DB-BD31-4B8C-83A1-F6EECF244321}">
                <p14:modId xmlns:p14="http://schemas.microsoft.com/office/powerpoint/2010/main" val="337959820"/>
              </p:ext>
            </p:extLst>
          </p:nvPr>
        </p:nvGraphicFramePr>
        <p:xfrm>
          <a:off x="740228" y="1815685"/>
          <a:ext cx="4465797" cy="1889889"/>
        </p:xfrm>
        <a:graphic>
          <a:graphicData uri="http://schemas.openxmlformats.org/drawingml/2006/table">
            <a:tbl>
              <a:tblPr firstRow="1" firstCol="1" bandRow="1">
                <a:tableStyleId>{5C22544A-7EE6-4342-B048-85BDC9FD1C3A}</a:tableStyleId>
              </a:tblPr>
              <a:tblGrid>
                <a:gridCol w="2221126">
                  <a:extLst>
                    <a:ext uri="{9D8B030D-6E8A-4147-A177-3AD203B41FA5}">
                      <a16:colId xmlns:a16="http://schemas.microsoft.com/office/drawing/2014/main" val="3551247186"/>
                    </a:ext>
                  </a:extLst>
                </a:gridCol>
                <a:gridCol w="2244671">
                  <a:extLst>
                    <a:ext uri="{9D8B030D-6E8A-4147-A177-3AD203B41FA5}">
                      <a16:colId xmlns:a16="http://schemas.microsoft.com/office/drawing/2014/main" val="1218715027"/>
                    </a:ext>
                  </a:extLst>
                </a:gridCol>
              </a:tblGrid>
              <a:tr h="470985">
                <a:tc gridSpan="2">
                  <a:txBody>
                    <a:bodyPr/>
                    <a:lstStyle/>
                    <a:p>
                      <a:pPr>
                        <a:lnSpc>
                          <a:spcPct val="115000"/>
                        </a:lnSpc>
                        <a:spcAft>
                          <a:spcPts val="800"/>
                        </a:spcAft>
                      </a:pPr>
                      <a:r>
                        <a:rPr lang="en-US" sz="1200">
                          <a:effectLst/>
                        </a:rPr>
                        <a:t>Table 22 : Antepartum care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extLst>
                  <a:ext uri="{0D108BD9-81ED-4DB2-BD59-A6C34878D82A}">
                    <a16:rowId xmlns:a16="http://schemas.microsoft.com/office/drawing/2014/main" val="627418674"/>
                  </a:ext>
                </a:extLst>
              </a:tr>
              <a:tr h="354726">
                <a:tc>
                  <a:txBody>
                    <a:bodyPr/>
                    <a:lstStyle/>
                    <a:p>
                      <a:pPr algn="ctr">
                        <a:lnSpc>
                          <a:spcPct val="115000"/>
                        </a:lnSpc>
                        <a:spcAft>
                          <a:spcPts val="800"/>
                        </a:spcAft>
                      </a:pPr>
                      <a:r>
                        <a:rPr lang="en-IN" sz="1200">
                          <a:effectLst/>
                        </a:rPr>
                        <a:t>Ante-partum care Provided</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Count</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688447792"/>
                  </a:ext>
                </a:extLst>
              </a:tr>
              <a:tr h="354726">
                <a:tc>
                  <a:txBody>
                    <a:bodyPr/>
                    <a:lstStyle/>
                    <a:p>
                      <a:pPr algn="ctr">
                        <a:lnSpc>
                          <a:spcPct val="115000"/>
                        </a:lnSpc>
                        <a:spcAft>
                          <a:spcPts val="800"/>
                        </a:spcAft>
                      </a:pPr>
                      <a:r>
                        <a:rPr lang="en-IN" sz="1200">
                          <a:effectLst/>
                        </a:rPr>
                        <a:t>Yes</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57</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886545837"/>
                  </a:ext>
                </a:extLst>
              </a:tr>
              <a:tr h="354726">
                <a:tc>
                  <a:txBody>
                    <a:bodyPr/>
                    <a:lstStyle/>
                    <a:p>
                      <a:pPr algn="ctr">
                        <a:lnSpc>
                          <a:spcPct val="115000"/>
                        </a:lnSpc>
                        <a:spcAft>
                          <a:spcPts val="800"/>
                        </a:spcAft>
                      </a:pPr>
                      <a:r>
                        <a:rPr lang="en-IN" sz="1200" dirty="0">
                          <a:effectLst/>
                        </a:rPr>
                        <a:t>No</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15</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282594903"/>
                  </a:ext>
                </a:extLst>
              </a:tr>
              <a:tr h="354726">
                <a:tc>
                  <a:txBody>
                    <a:bodyPr/>
                    <a:lstStyle/>
                    <a:p>
                      <a:pPr algn="ctr">
                        <a:lnSpc>
                          <a:spcPct val="115000"/>
                        </a:lnSpc>
                        <a:spcAft>
                          <a:spcPts val="800"/>
                        </a:spcAft>
                      </a:pPr>
                      <a:r>
                        <a:rPr lang="en-IN" sz="1200">
                          <a:effectLst/>
                        </a:rPr>
                        <a:t>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976255582"/>
                  </a:ext>
                </a:extLst>
              </a:tr>
            </a:tbl>
          </a:graphicData>
        </a:graphic>
      </p:graphicFrame>
      <p:graphicFrame>
        <p:nvGraphicFramePr>
          <p:cNvPr id="5" name="Chart 4">
            <a:extLst>
              <a:ext uri="{FF2B5EF4-FFF2-40B4-BE49-F238E27FC236}">
                <a16:creationId xmlns:a16="http://schemas.microsoft.com/office/drawing/2014/main" id="{3E540EB0-B775-B853-2170-3BBA939CD28C}"/>
              </a:ext>
            </a:extLst>
          </p:cNvPr>
          <p:cNvGraphicFramePr/>
          <p:nvPr>
            <p:extLst>
              <p:ext uri="{D42A27DB-BD31-4B8C-83A1-F6EECF244321}">
                <p14:modId xmlns:p14="http://schemas.microsoft.com/office/powerpoint/2010/main" val="2463056663"/>
              </p:ext>
            </p:extLst>
          </p:nvPr>
        </p:nvGraphicFramePr>
        <p:xfrm>
          <a:off x="5880939" y="1235350"/>
          <a:ext cx="5851207" cy="3181187"/>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93B1C207-10E9-DC3D-01CB-B854D90E744C}"/>
              </a:ext>
            </a:extLst>
          </p:cNvPr>
          <p:cNvSpPr txBox="1"/>
          <p:nvPr/>
        </p:nvSpPr>
        <p:spPr>
          <a:xfrm>
            <a:off x="957942" y="5178731"/>
            <a:ext cx="8958943" cy="702308"/>
          </a:xfrm>
          <a:prstGeom prst="rect">
            <a:avLst/>
          </a:prstGeom>
          <a:noFill/>
        </p:spPr>
        <p:txBody>
          <a:bodyPr wrap="square">
            <a:spAutoFit/>
          </a:bodyPr>
          <a:lstStyle/>
          <a:p>
            <a:pPr marL="342900" lvl="0" indent="-342900" algn="just">
              <a:lnSpc>
                <a:spcPct val="115000"/>
              </a:lnSpc>
              <a:spcAft>
                <a:spcPts val="1000"/>
              </a:spcAft>
              <a:buFont typeface="Wingdings" panose="05000000000000000000" pitchFamily="2" charset="2"/>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In this study, out of 72 patients, 57 (79%) received antepartum care, while 15 (21%) did not receive antepartum care. </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FE9A7A96-AEC2-D670-1A71-CF7FD7EB0D75}"/>
              </a:ext>
            </a:extLst>
          </p:cNvPr>
          <p:cNvSpPr>
            <a:spLocks noGrp="1"/>
          </p:cNvSpPr>
          <p:nvPr>
            <p:ph type="sldNum" sz="quarter" idx="12"/>
          </p:nvPr>
        </p:nvSpPr>
        <p:spPr/>
        <p:txBody>
          <a:bodyPr/>
          <a:lstStyle/>
          <a:p>
            <a:fld id="{B70E6133-1959-4CB5-B03E-1CD263C5CC3F}" type="slidenum">
              <a:rPr lang="en-IN" smtClean="0"/>
              <a:t>22</a:t>
            </a:fld>
            <a:endParaRPr lang="en-IN"/>
          </a:p>
        </p:txBody>
      </p:sp>
    </p:spTree>
    <p:extLst>
      <p:ext uri="{BB962C8B-B14F-4D97-AF65-F5344CB8AC3E}">
        <p14:creationId xmlns:p14="http://schemas.microsoft.com/office/powerpoint/2010/main" val="29998993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3DC1F-BAA5-C207-DC54-E9CB498A7B1B}"/>
              </a:ext>
            </a:extLst>
          </p:cNvPr>
          <p:cNvSpPr>
            <a:spLocks noGrp="1"/>
          </p:cNvSpPr>
          <p:nvPr>
            <p:ph type="title"/>
          </p:nvPr>
        </p:nvSpPr>
        <p:spPr/>
        <p:txBody>
          <a:bodyPr>
            <a:normAutofit/>
          </a:bodyPr>
          <a:lstStyle/>
          <a:p>
            <a:r>
              <a:rPr lang="en-IN" sz="4000" dirty="0">
                <a:latin typeface="Cambria" panose="02040503050406030204" pitchFamily="18" charset="0"/>
                <a:ea typeface="Cambria" panose="02040503050406030204" pitchFamily="18" charset="0"/>
              </a:rPr>
              <a:t>Diagnosis</a:t>
            </a:r>
          </a:p>
        </p:txBody>
      </p:sp>
      <p:graphicFrame>
        <p:nvGraphicFramePr>
          <p:cNvPr id="4" name="Content Placeholder 3">
            <a:extLst>
              <a:ext uri="{FF2B5EF4-FFF2-40B4-BE49-F238E27FC236}">
                <a16:creationId xmlns:a16="http://schemas.microsoft.com/office/drawing/2014/main" id="{F76FC645-B657-D0AE-4142-40B0E54911D4}"/>
              </a:ext>
            </a:extLst>
          </p:cNvPr>
          <p:cNvGraphicFramePr>
            <a:graphicFrameLocks noGrp="1"/>
          </p:cNvGraphicFramePr>
          <p:nvPr>
            <p:ph idx="1"/>
            <p:extLst>
              <p:ext uri="{D42A27DB-BD31-4B8C-83A1-F6EECF244321}">
                <p14:modId xmlns:p14="http://schemas.microsoft.com/office/powerpoint/2010/main" val="2653291755"/>
              </p:ext>
            </p:extLst>
          </p:nvPr>
        </p:nvGraphicFramePr>
        <p:xfrm>
          <a:off x="838200" y="1769279"/>
          <a:ext cx="4789714" cy="2982157"/>
        </p:xfrm>
        <a:graphic>
          <a:graphicData uri="http://schemas.openxmlformats.org/drawingml/2006/table">
            <a:tbl>
              <a:tblPr firstRow="1" firstCol="1" bandRow="1">
                <a:tableStyleId>{5C22544A-7EE6-4342-B048-85BDC9FD1C3A}</a:tableStyleId>
              </a:tblPr>
              <a:tblGrid>
                <a:gridCol w="2177143">
                  <a:extLst>
                    <a:ext uri="{9D8B030D-6E8A-4147-A177-3AD203B41FA5}">
                      <a16:colId xmlns:a16="http://schemas.microsoft.com/office/drawing/2014/main" val="3643132480"/>
                    </a:ext>
                  </a:extLst>
                </a:gridCol>
                <a:gridCol w="1360714">
                  <a:extLst>
                    <a:ext uri="{9D8B030D-6E8A-4147-A177-3AD203B41FA5}">
                      <a16:colId xmlns:a16="http://schemas.microsoft.com/office/drawing/2014/main" val="3756697962"/>
                    </a:ext>
                  </a:extLst>
                </a:gridCol>
                <a:gridCol w="1251857">
                  <a:extLst>
                    <a:ext uri="{9D8B030D-6E8A-4147-A177-3AD203B41FA5}">
                      <a16:colId xmlns:a16="http://schemas.microsoft.com/office/drawing/2014/main" val="72142672"/>
                    </a:ext>
                  </a:extLst>
                </a:gridCol>
              </a:tblGrid>
              <a:tr h="153670">
                <a:tc gridSpan="3">
                  <a:txBody>
                    <a:bodyPr/>
                    <a:lstStyle/>
                    <a:p>
                      <a:pPr>
                        <a:lnSpc>
                          <a:spcPct val="115000"/>
                        </a:lnSpc>
                        <a:spcAft>
                          <a:spcPts val="800"/>
                        </a:spcAft>
                        <a:tabLst>
                          <a:tab pos="1620520" algn="l"/>
                        </a:tabLst>
                      </a:pPr>
                      <a:r>
                        <a:rPr lang="en-US" sz="1200">
                          <a:effectLst/>
                        </a:rPr>
                        <a:t>Table 23 : Diagnosis</a:t>
                      </a:r>
                      <a:endParaRPr lang="en-IN" sz="120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790334818"/>
                  </a:ext>
                </a:extLst>
              </a:tr>
              <a:tr h="153670">
                <a:tc>
                  <a:txBody>
                    <a:bodyPr/>
                    <a:lstStyle/>
                    <a:p>
                      <a:pPr marL="457200" algn="ctr">
                        <a:lnSpc>
                          <a:spcPct val="115000"/>
                        </a:lnSpc>
                        <a:spcAft>
                          <a:spcPts val="800"/>
                        </a:spcAft>
                        <a:tabLst>
                          <a:tab pos="1620520" algn="l"/>
                        </a:tabLst>
                      </a:pPr>
                      <a:r>
                        <a:rPr lang="en-US" sz="1200">
                          <a:effectLst/>
                        </a:rPr>
                        <a:t>Disease</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Occurence among the Population</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Total no. of Patients</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895437146"/>
                  </a:ext>
                </a:extLst>
              </a:tr>
              <a:tr h="153670">
                <a:tc>
                  <a:txBody>
                    <a:bodyPr/>
                    <a:lstStyle/>
                    <a:p>
                      <a:pPr marL="457200" algn="ctr">
                        <a:lnSpc>
                          <a:spcPct val="115000"/>
                        </a:lnSpc>
                        <a:spcAft>
                          <a:spcPts val="800"/>
                        </a:spcAft>
                        <a:tabLst>
                          <a:tab pos="1620520" algn="l"/>
                        </a:tabLst>
                      </a:pPr>
                      <a:r>
                        <a:rPr lang="en-US" sz="1200">
                          <a:effectLst/>
                        </a:rPr>
                        <a:t>MODS</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6</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41417236"/>
                  </a:ext>
                </a:extLst>
              </a:tr>
              <a:tr h="153670">
                <a:tc>
                  <a:txBody>
                    <a:bodyPr/>
                    <a:lstStyle/>
                    <a:p>
                      <a:pPr marL="457200" algn="ctr">
                        <a:lnSpc>
                          <a:spcPct val="115000"/>
                        </a:lnSpc>
                        <a:spcAft>
                          <a:spcPts val="800"/>
                        </a:spcAft>
                        <a:tabLst>
                          <a:tab pos="1620520" algn="l"/>
                        </a:tabLst>
                      </a:pPr>
                      <a:r>
                        <a:rPr lang="en-US" sz="1200">
                          <a:effectLst/>
                        </a:rPr>
                        <a:t>AFI</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8</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653193425"/>
                  </a:ext>
                </a:extLst>
              </a:tr>
              <a:tr h="153670">
                <a:tc>
                  <a:txBody>
                    <a:bodyPr/>
                    <a:lstStyle/>
                    <a:p>
                      <a:pPr marL="457200" algn="ctr">
                        <a:lnSpc>
                          <a:spcPct val="115000"/>
                        </a:lnSpc>
                        <a:spcAft>
                          <a:spcPts val="800"/>
                        </a:spcAft>
                        <a:tabLst>
                          <a:tab pos="1620520" algn="l"/>
                        </a:tabLst>
                      </a:pPr>
                      <a:r>
                        <a:rPr lang="en-US" sz="1200">
                          <a:effectLst/>
                        </a:rPr>
                        <a:t>AKI</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951906261"/>
                  </a:ext>
                </a:extLst>
              </a:tr>
              <a:tr h="153670">
                <a:tc>
                  <a:txBody>
                    <a:bodyPr/>
                    <a:lstStyle/>
                    <a:p>
                      <a:pPr marL="457200" algn="ctr">
                        <a:lnSpc>
                          <a:spcPct val="115000"/>
                        </a:lnSpc>
                        <a:spcAft>
                          <a:spcPts val="800"/>
                        </a:spcAft>
                        <a:tabLst>
                          <a:tab pos="1620520" algn="l"/>
                        </a:tabLst>
                      </a:pPr>
                      <a:r>
                        <a:rPr lang="en-US" sz="1200">
                          <a:effectLst/>
                        </a:rPr>
                        <a:t>ANEMIA</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14</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202509657"/>
                  </a:ext>
                </a:extLst>
              </a:tr>
              <a:tr h="153670">
                <a:tc>
                  <a:txBody>
                    <a:bodyPr/>
                    <a:lstStyle/>
                    <a:p>
                      <a:pPr marL="457200" algn="ctr">
                        <a:lnSpc>
                          <a:spcPct val="115000"/>
                        </a:lnSpc>
                        <a:spcAft>
                          <a:spcPts val="800"/>
                        </a:spcAft>
                        <a:tabLst>
                          <a:tab pos="1620520" algn="l"/>
                        </a:tabLst>
                      </a:pPr>
                      <a:r>
                        <a:rPr lang="en-US" sz="1200">
                          <a:effectLst/>
                        </a:rPr>
                        <a:t>PREECLAMPSIA</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dirty="0">
                          <a:effectLst/>
                        </a:rPr>
                        <a:t>12</a:t>
                      </a:r>
                      <a:endParaRPr lang="en-IN"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790412626"/>
                  </a:ext>
                </a:extLst>
              </a:tr>
              <a:tr h="153670">
                <a:tc>
                  <a:txBody>
                    <a:bodyPr/>
                    <a:lstStyle/>
                    <a:p>
                      <a:pPr marL="457200" algn="ctr">
                        <a:lnSpc>
                          <a:spcPct val="115000"/>
                        </a:lnSpc>
                        <a:spcAft>
                          <a:spcPts val="800"/>
                        </a:spcAft>
                        <a:tabLst>
                          <a:tab pos="1620520" algn="l"/>
                        </a:tabLst>
                      </a:pPr>
                      <a:r>
                        <a:rPr lang="en-US" sz="1200">
                          <a:effectLst/>
                        </a:rPr>
                        <a:t>HELLP</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73968567"/>
                  </a:ext>
                </a:extLst>
              </a:tr>
              <a:tr h="153670">
                <a:tc>
                  <a:txBody>
                    <a:bodyPr/>
                    <a:lstStyle/>
                    <a:p>
                      <a:pPr marL="457200" algn="ctr">
                        <a:lnSpc>
                          <a:spcPct val="115000"/>
                        </a:lnSpc>
                        <a:spcAft>
                          <a:spcPts val="800"/>
                        </a:spcAft>
                        <a:tabLst>
                          <a:tab pos="1620520" algn="l"/>
                        </a:tabLst>
                      </a:pPr>
                      <a:r>
                        <a:rPr lang="en-US" sz="1200">
                          <a:effectLst/>
                        </a:rPr>
                        <a:t>UTI</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6</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13477383"/>
                  </a:ext>
                </a:extLst>
              </a:tr>
              <a:tr h="153670">
                <a:tc>
                  <a:txBody>
                    <a:bodyPr/>
                    <a:lstStyle/>
                    <a:p>
                      <a:pPr marL="457200" algn="ctr">
                        <a:lnSpc>
                          <a:spcPct val="115000"/>
                        </a:lnSpc>
                        <a:spcAft>
                          <a:spcPts val="800"/>
                        </a:spcAft>
                        <a:tabLst>
                          <a:tab pos="1620520" algn="l"/>
                        </a:tabLst>
                      </a:pPr>
                      <a:r>
                        <a:rPr lang="en-US" sz="1200">
                          <a:effectLst/>
                        </a:rPr>
                        <a:t>LL DVT</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00671758"/>
                  </a:ext>
                </a:extLst>
              </a:tr>
              <a:tr h="153670">
                <a:tc>
                  <a:txBody>
                    <a:bodyPr/>
                    <a:lstStyle/>
                    <a:p>
                      <a:pPr marL="457200" algn="ctr">
                        <a:lnSpc>
                          <a:spcPct val="115000"/>
                        </a:lnSpc>
                        <a:spcAft>
                          <a:spcPts val="800"/>
                        </a:spcAft>
                        <a:tabLst>
                          <a:tab pos="1620520" algn="l"/>
                        </a:tabLst>
                      </a:pPr>
                      <a:r>
                        <a:rPr lang="en-US" sz="1200">
                          <a:effectLst/>
                        </a:rPr>
                        <a:t>THROMBOCYTOPENIA</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5</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59988380"/>
                  </a:ext>
                </a:extLst>
              </a:tr>
              <a:tr h="153670">
                <a:tc>
                  <a:txBody>
                    <a:bodyPr/>
                    <a:lstStyle/>
                    <a:p>
                      <a:pPr marL="457200" algn="ctr">
                        <a:lnSpc>
                          <a:spcPct val="115000"/>
                        </a:lnSpc>
                        <a:spcAft>
                          <a:spcPts val="800"/>
                        </a:spcAft>
                        <a:tabLst>
                          <a:tab pos="1620520" algn="l"/>
                        </a:tabLst>
                      </a:pPr>
                      <a:r>
                        <a:rPr lang="en-US" sz="1200">
                          <a:effectLst/>
                        </a:rPr>
                        <a:t>PNEUMONIA</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1982568"/>
                  </a:ext>
                </a:extLst>
              </a:tr>
              <a:tr h="153670">
                <a:tc>
                  <a:txBody>
                    <a:bodyPr/>
                    <a:lstStyle/>
                    <a:p>
                      <a:pPr marL="457200" algn="ctr">
                        <a:lnSpc>
                          <a:spcPct val="115000"/>
                        </a:lnSpc>
                        <a:spcAft>
                          <a:spcPts val="800"/>
                        </a:spcAft>
                        <a:tabLst>
                          <a:tab pos="1620520" algn="l"/>
                        </a:tabLst>
                      </a:pPr>
                      <a:r>
                        <a:rPr lang="en-US" sz="1200">
                          <a:effectLst/>
                        </a:rPr>
                        <a:t>LIVER DAMADE</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a:effectLst/>
                        </a:rPr>
                        <a:t>4</a:t>
                      </a:r>
                      <a:endParaRPr lang="en-IN"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ctr">
                        <a:lnSpc>
                          <a:spcPct val="115000"/>
                        </a:lnSpc>
                        <a:spcAft>
                          <a:spcPts val="800"/>
                        </a:spcAft>
                        <a:tabLst>
                          <a:tab pos="1620520" algn="l"/>
                        </a:tabLst>
                      </a:pPr>
                      <a:r>
                        <a:rPr lang="en-US"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17391510"/>
                  </a:ext>
                </a:extLst>
              </a:tr>
            </a:tbl>
          </a:graphicData>
        </a:graphic>
      </p:graphicFrame>
      <p:graphicFrame>
        <p:nvGraphicFramePr>
          <p:cNvPr id="5" name="Chart 4">
            <a:extLst>
              <a:ext uri="{FF2B5EF4-FFF2-40B4-BE49-F238E27FC236}">
                <a16:creationId xmlns:a16="http://schemas.microsoft.com/office/drawing/2014/main" id="{94A0913E-DB58-0D2A-DEE7-02BC9CE85C35}"/>
              </a:ext>
            </a:extLst>
          </p:cNvPr>
          <p:cNvGraphicFramePr/>
          <p:nvPr>
            <p:extLst>
              <p:ext uri="{D42A27DB-BD31-4B8C-83A1-F6EECF244321}">
                <p14:modId xmlns:p14="http://schemas.microsoft.com/office/powerpoint/2010/main" val="1092934762"/>
              </p:ext>
            </p:extLst>
          </p:nvPr>
        </p:nvGraphicFramePr>
        <p:xfrm>
          <a:off x="6219417" y="1121229"/>
          <a:ext cx="5522595" cy="3800542"/>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BD5BC90A-3064-D50B-9141-248DC6C4DA5B}"/>
              </a:ext>
            </a:extLst>
          </p:cNvPr>
          <p:cNvSpPr txBox="1"/>
          <p:nvPr/>
        </p:nvSpPr>
        <p:spPr>
          <a:xfrm>
            <a:off x="526052" y="5239848"/>
            <a:ext cx="10972800" cy="646331"/>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diseases among a population of 72 patients. The diseases included in the graph are MODS, AFI, AKI, anemia, preeclampsia, HELLP, UTI, LL DVT, thrombocytopenia, pneumonia, and liver damage. </a:t>
            </a:r>
            <a:endParaRPr lang="en-IN" dirty="0"/>
          </a:p>
        </p:txBody>
      </p:sp>
      <p:sp>
        <p:nvSpPr>
          <p:cNvPr id="3" name="Slide Number Placeholder 2">
            <a:extLst>
              <a:ext uri="{FF2B5EF4-FFF2-40B4-BE49-F238E27FC236}">
                <a16:creationId xmlns:a16="http://schemas.microsoft.com/office/drawing/2014/main" id="{BF7FFFEC-2DAE-50B5-0732-8857D6E5D8BF}"/>
              </a:ext>
            </a:extLst>
          </p:cNvPr>
          <p:cNvSpPr>
            <a:spLocks noGrp="1"/>
          </p:cNvSpPr>
          <p:nvPr>
            <p:ph type="sldNum" sz="quarter" idx="12"/>
          </p:nvPr>
        </p:nvSpPr>
        <p:spPr/>
        <p:txBody>
          <a:bodyPr/>
          <a:lstStyle/>
          <a:p>
            <a:fld id="{B70E6133-1959-4CB5-B03E-1CD263C5CC3F}" type="slidenum">
              <a:rPr lang="en-IN" smtClean="0"/>
              <a:t>23</a:t>
            </a:fld>
            <a:endParaRPr lang="en-IN"/>
          </a:p>
        </p:txBody>
      </p:sp>
    </p:spTree>
    <p:extLst>
      <p:ext uri="{BB962C8B-B14F-4D97-AF65-F5344CB8AC3E}">
        <p14:creationId xmlns:p14="http://schemas.microsoft.com/office/powerpoint/2010/main" val="3428618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7AA50-24D5-47A6-97BC-43B286C7884C}"/>
              </a:ext>
            </a:extLst>
          </p:cNvPr>
          <p:cNvSpPr>
            <a:spLocks noGrp="1"/>
          </p:cNvSpPr>
          <p:nvPr>
            <p:ph type="title"/>
          </p:nvPr>
        </p:nvSpPr>
        <p:spPr>
          <a:xfrm>
            <a:off x="609600" y="0"/>
            <a:ext cx="10515600" cy="1325563"/>
          </a:xfrm>
        </p:spPr>
        <p:txBody>
          <a:bodyPr>
            <a:normAutofit/>
          </a:bodyPr>
          <a:lstStyle/>
          <a:p>
            <a:r>
              <a:rPr lang="en-IN" sz="4000" dirty="0">
                <a:latin typeface="Cambria" panose="02040503050406030204" pitchFamily="18" charset="0"/>
                <a:ea typeface="Cambria" panose="02040503050406030204" pitchFamily="18" charset="0"/>
              </a:rPr>
              <a:t>Complications</a:t>
            </a:r>
          </a:p>
        </p:txBody>
      </p:sp>
      <p:graphicFrame>
        <p:nvGraphicFramePr>
          <p:cNvPr id="4" name="Content Placeholder 3">
            <a:extLst>
              <a:ext uri="{FF2B5EF4-FFF2-40B4-BE49-F238E27FC236}">
                <a16:creationId xmlns:a16="http://schemas.microsoft.com/office/drawing/2014/main" id="{DE5A0DFD-4D41-82FF-0236-008BEF5A82A1}"/>
              </a:ext>
            </a:extLst>
          </p:cNvPr>
          <p:cNvGraphicFramePr>
            <a:graphicFrameLocks noGrp="1"/>
          </p:cNvGraphicFramePr>
          <p:nvPr>
            <p:ph idx="1"/>
            <p:extLst>
              <p:ext uri="{D42A27DB-BD31-4B8C-83A1-F6EECF244321}">
                <p14:modId xmlns:p14="http://schemas.microsoft.com/office/powerpoint/2010/main" val="1994918653"/>
              </p:ext>
            </p:extLst>
          </p:nvPr>
        </p:nvGraphicFramePr>
        <p:xfrm>
          <a:off x="657452" y="1079319"/>
          <a:ext cx="5834742" cy="3141672"/>
        </p:xfrm>
        <a:graphic>
          <a:graphicData uri="http://schemas.openxmlformats.org/drawingml/2006/table">
            <a:tbl>
              <a:tblPr firstRow="1" firstCol="1" bandRow="1">
                <a:tableStyleId>{5C22544A-7EE6-4342-B048-85BDC9FD1C3A}</a:tableStyleId>
              </a:tblPr>
              <a:tblGrid>
                <a:gridCol w="3070917">
                  <a:extLst>
                    <a:ext uri="{9D8B030D-6E8A-4147-A177-3AD203B41FA5}">
                      <a16:colId xmlns:a16="http://schemas.microsoft.com/office/drawing/2014/main" val="1759300725"/>
                    </a:ext>
                  </a:extLst>
                </a:gridCol>
                <a:gridCol w="1450743">
                  <a:extLst>
                    <a:ext uri="{9D8B030D-6E8A-4147-A177-3AD203B41FA5}">
                      <a16:colId xmlns:a16="http://schemas.microsoft.com/office/drawing/2014/main" val="3834664514"/>
                    </a:ext>
                  </a:extLst>
                </a:gridCol>
                <a:gridCol w="1313082">
                  <a:extLst>
                    <a:ext uri="{9D8B030D-6E8A-4147-A177-3AD203B41FA5}">
                      <a16:colId xmlns:a16="http://schemas.microsoft.com/office/drawing/2014/main" val="2979651651"/>
                    </a:ext>
                  </a:extLst>
                </a:gridCol>
              </a:tblGrid>
              <a:tr h="275756">
                <a:tc gridSpan="3">
                  <a:txBody>
                    <a:bodyPr/>
                    <a:lstStyle/>
                    <a:p>
                      <a:pPr marL="457200" indent="90170" algn="just">
                        <a:lnSpc>
                          <a:spcPct val="115000"/>
                        </a:lnSpc>
                        <a:spcAft>
                          <a:spcPts val="1000"/>
                        </a:spcAft>
                        <a:tabLst>
                          <a:tab pos="1620520" algn="l"/>
                        </a:tabLst>
                      </a:pPr>
                      <a:r>
                        <a:rPr lang="en-US" sz="1200">
                          <a:effectLst/>
                        </a:rPr>
                        <a:t>Table 24 : Type of Post Natal Complications</a:t>
                      </a:r>
                      <a:endParaRPr lang="en-IN"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277423011"/>
                  </a:ext>
                </a:extLst>
              </a:tr>
              <a:tr h="657012">
                <a:tc>
                  <a:txBody>
                    <a:bodyPr/>
                    <a:lstStyle/>
                    <a:p>
                      <a:pPr algn="ctr">
                        <a:lnSpc>
                          <a:spcPct val="115000"/>
                        </a:lnSpc>
                        <a:spcAft>
                          <a:spcPts val="800"/>
                        </a:spcAft>
                      </a:pPr>
                      <a:r>
                        <a:rPr lang="en-IN" sz="1200" dirty="0">
                          <a:effectLst/>
                        </a:rPr>
                        <a:t>Complication Type</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Complication Occurrence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Within Total no. of patient.</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062983371"/>
                  </a:ext>
                </a:extLst>
              </a:tr>
              <a:tr h="276113">
                <a:tc>
                  <a:txBody>
                    <a:bodyPr/>
                    <a:lstStyle/>
                    <a:p>
                      <a:pPr algn="ctr">
                        <a:lnSpc>
                          <a:spcPct val="115000"/>
                        </a:lnSpc>
                        <a:spcAft>
                          <a:spcPts val="800"/>
                        </a:spcAft>
                      </a:pPr>
                      <a:r>
                        <a:rPr lang="en-IN" sz="1200">
                          <a:effectLst/>
                        </a:rPr>
                        <a:t>HEMORRHAGE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5</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904217158"/>
                  </a:ext>
                </a:extLst>
              </a:tr>
              <a:tr h="276113">
                <a:tc>
                  <a:txBody>
                    <a:bodyPr/>
                    <a:lstStyle/>
                    <a:p>
                      <a:pPr algn="ctr">
                        <a:lnSpc>
                          <a:spcPct val="115000"/>
                        </a:lnSpc>
                        <a:spcAft>
                          <a:spcPts val="800"/>
                        </a:spcAft>
                      </a:pPr>
                      <a:r>
                        <a:rPr lang="en-IN" sz="1200">
                          <a:effectLst/>
                        </a:rPr>
                        <a:t>INFECTION</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38</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98294084"/>
                  </a:ext>
                </a:extLst>
              </a:tr>
              <a:tr h="276113">
                <a:tc>
                  <a:txBody>
                    <a:bodyPr/>
                    <a:lstStyle/>
                    <a:p>
                      <a:pPr algn="ctr">
                        <a:lnSpc>
                          <a:spcPct val="115000"/>
                        </a:lnSpc>
                        <a:spcAft>
                          <a:spcPts val="800"/>
                        </a:spcAft>
                      </a:pPr>
                      <a:r>
                        <a:rPr lang="en-IN" sz="1200">
                          <a:effectLst/>
                        </a:rPr>
                        <a:t>HYPERTENSIVE DISORDERS OF PREGNANCY</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27</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695550447"/>
                  </a:ext>
                </a:extLst>
              </a:tr>
              <a:tr h="276113">
                <a:tc>
                  <a:txBody>
                    <a:bodyPr/>
                    <a:lstStyle/>
                    <a:p>
                      <a:pPr algn="ctr">
                        <a:lnSpc>
                          <a:spcPct val="115000"/>
                        </a:lnSpc>
                        <a:spcAft>
                          <a:spcPts val="800"/>
                        </a:spcAft>
                      </a:pPr>
                      <a:r>
                        <a:rPr lang="en-IN" sz="1200">
                          <a:effectLst/>
                        </a:rPr>
                        <a:t>COAGULATIVE DISORDERS</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13</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403520475"/>
                  </a:ext>
                </a:extLst>
              </a:tr>
              <a:tr h="276113">
                <a:tc>
                  <a:txBody>
                    <a:bodyPr/>
                    <a:lstStyle/>
                    <a:p>
                      <a:pPr algn="ctr">
                        <a:lnSpc>
                          <a:spcPct val="115000"/>
                        </a:lnSpc>
                        <a:spcAft>
                          <a:spcPts val="800"/>
                        </a:spcAft>
                      </a:pPr>
                      <a:r>
                        <a:rPr lang="en-IN" sz="1200">
                          <a:effectLst/>
                        </a:rPr>
                        <a:t>CARDIOPULMONARY DISORDERS</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243051691"/>
                  </a:ext>
                </a:extLst>
              </a:tr>
              <a:tr h="276113">
                <a:tc>
                  <a:txBody>
                    <a:bodyPr/>
                    <a:lstStyle/>
                    <a:p>
                      <a:pPr algn="ctr">
                        <a:lnSpc>
                          <a:spcPct val="115000"/>
                        </a:lnSpc>
                        <a:spcAft>
                          <a:spcPts val="800"/>
                        </a:spcAft>
                      </a:pPr>
                      <a:r>
                        <a:rPr lang="en-IN" sz="1200">
                          <a:effectLst/>
                        </a:rPr>
                        <a:t>HEMATOLOGICAL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26</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462016819"/>
                  </a:ext>
                </a:extLst>
              </a:tr>
              <a:tr h="276113">
                <a:tc>
                  <a:txBody>
                    <a:bodyPr/>
                    <a:lstStyle/>
                    <a:p>
                      <a:pPr algn="ctr">
                        <a:lnSpc>
                          <a:spcPct val="115000"/>
                        </a:lnSpc>
                        <a:spcAft>
                          <a:spcPts val="800"/>
                        </a:spcAft>
                      </a:pPr>
                      <a:r>
                        <a:rPr lang="en-IN" sz="1200">
                          <a:effectLst/>
                        </a:rPr>
                        <a:t>NEUROLOGICAL DISORDER</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9</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918584220"/>
                  </a:ext>
                </a:extLst>
              </a:tr>
              <a:tr h="276113">
                <a:tc>
                  <a:txBody>
                    <a:bodyPr/>
                    <a:lstStyle/>
                    <a:p>
                      <a:pPr algn="ctr">
                        <a:lnSpc>
                          <a:spcPct val="115000"/>
                        </a:lnSpc>
                        <a:spcAft>
                          <a:spcPts val="800"/>
                        </a:spcAft>
                      </a:pPr>
                      <a:r>
                        <a:rPr lang="en-IN" sz="1200">
                          <a:effectLst/>
                        </a:rPr>
                        <a:t>ENDOCRINE DISORDER</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10</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011478838"/>
                  </a:ext>
                </a:extLst>
              </a:tr>
            </a:tbl>
          </a:graphicData>
        </a:graphic>
      </p:graphicFrame>
      <p:graphicFrame>
        <p:nvGraphicFramePr>
          <p:cNvPr id="5" name="Chart 4">
            <a:extLst>
              <a:ext uri="{FF2B5EF4-FFF2-40B4-BE49-F238E27FC236}">
                <a16:creationId xmlns:a16="http://schemas.microsoft.com/office/drawing/2014/main" id="{1C385434-0CD5-A5D4-A45A-D7F6CEEF6F67}"/>
              </a:ext>
            </a:extLst>
          </p:cNvPr>
          <p:cNvGraphicFramePr/>
          <p:nvPr>
            <p:extLst>
              <p:ext uri="{D42A27DB-BD31-4B8C-83A1-F6EECF244321}">
                <p14:modId xmlns:p14="http://schemas.microsoft.com/office/powerpoint/2010/main" val="3190978291"/>
              </p:ext>
            </p:extLst>
          </p:nvPr>
        </p:nvGraphicFramePr>
        <p:xfrm>
          <a:off x="6823075" y="624620"/>
          <a:ext cx="5368925" cy="3663449"/>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DBFE29C4-3CFE-5D4B-F155-D353A20BFEAF}"/>
              </a:ext>
            </a:extLst>
          </p:cNvPr>
          <p:cNvSpPr txBox="1"/>
          <p:nvPr/>
        </p:nvSpPr>
        <p:spPr>
          <a:xfrm>
            <a:off x="431063" y="4353383"/>
            <a:ext cx="11329874" cy="2295052"/>
          </a:xfrm>
          <a:prstGeom prst="rect">
            <a:avLst/>
          </a:prstGeom>
          <a:noFill/>
        </p:spPr>
        <p:txBody>
          <a:bodyPr wrap="square">
            <a:spAutoFit/>
          </a:bodyPr>
          <a:lstStyle/>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The most common complication type is infection, occurring in 38 out of 72 patients (53%).</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Hypertensive disorders of pregnancy and hematological complications are also relatively common, occurring in 27 (38%) and 26 (36%) patients respectively.</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Other complication types, such as coagulative disorders, cardiopulmonary disorders, neurological disorders, and endocrine disorders, are less common, occurring in 13 (18%), 10 (14%), 9 (13%), and 10 (14%) patients respectively.</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Hemorrhage is the least common complication type, occurring in only 5 (7%) patients.</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86442E18-3ACF-91A1-4FFF-37306BD33C51}"/>
              </a:ext>
            </a:extLst>
          </p:cNvPr>
          <p:cNvSpPr>
            <a:spLocks noGrp="1"/>
          </p:cNvSpPr>
          <p:nvPr>
            <p:ph type="sldNum" sz="quarter" idx="12"/>
          </p:nvPr>
        </p:nvSpPr>
        <p:spPr/>
        <p:txBody>
          <a:bodyPr/>
          <a:lstStyle/>
          <a:p>
            <a:fld id="{B70E6133-1959-4CB5-B03E-1CD263C5CC3F}" type="slidenum">
              <a:rPr lang="en-IN" smtClean="0"/>
              <a:t>24</a:t>
            </a:fld>
            <a:endParaRPr lang="en-IN"/>
          </a:p>
        </p:txBody>
      </p:sp>
    </p:spTree>
    <p:extLst>
      <p:ext uri="{BB962C8B-B14F-4D97-AF65-F5344CB8AC3E}">
        <p14:creationId xmlns:p14="http://schemas.microsoft.com/office/powerpoint/2010/main" val="2888931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FE0FA-AD94-B570-601C-2EBED3BDE1B8}"/>
              </a:ext>
            </a:extLst>
          </p:cNvPr>
          <p:cNvSpPr>
            <a:spLocks noGrp="1"/>
          </p:cNvSpPr>
          <p:nvPr>
            <p:ph type="title"/>
          </p:nvPr>
        </p:nvSpPr>
        <p:spPr>
          <a:xfrm>
            <a:off x="457200" y="-125643"/>
            <a:ext cx="10515600" cy="1325563"/>
          </a:xfrm>
        </p:spPr>
        <p:txBody>
          <a:bodyPr>
            <a:normAutofit/>
          </a:bodyPr>
          <a:lstStyle/>
          <a:p>
            <a:r>
              <a:rPr lang="en-IN" sz="4000" dirty="0">
                <a:latin typeface="Cambria" panose="02040503050406030204" pitchFamily="18" charset="0"/>
                <a:ea typeface="Cambria" panose="02040503050406030204" pitchFamily="18" charset="0"/>
              </a:rPr>
              <a:t>Antepartum Complications</a:t>
            </a:r>
          </a:p>
        </p:txBody>
      </p:sp>
      <p:graphicFrame>
        <p:nvGraphicFramePr>
          <p:cNvPr id="4" name="Content Placeholder 3">
            <a:extLst>
              <a:ext uri="{FF2B5EF4-FFF2-40B4-BE49-F238E27FC236}">
                <a16:creationId xmlns:a16="http://schemas.microsoft.com/office/drawing/2014/main" id="{E4D61342-DD89-4FD0-4B48-95032D137CC9}"/>
              </a:ext>
            </a:extLst>
          </p:cNvPr>
          <p:cNvGraphicFramePr>
            <a:graphicFrameLocks noGrp="1"/>
          </p:cNvGraphicFramePr>
          <p:nvPr>
            <p:ph idx="1"/>
            <p:extLst>
              <p:ext uri="{D42A27DB-BD31-4B8C-83A1-F6EECF244321}">
                <p14:modId xmlns:p14="http://schemas.microsoft.com/office/powerpoint/2010/main" val="1064677674"/>
              </p:ext>
            </p:extLst>
          </p:nvPr>
        </p:nvGraphicFramePr>
        <p:xfrm>
          <a:off x="838200" y="1078932"/>
          <a:ext cx="9372600" cy="1730827"/>
        </p:xfrm>
        <a:graphic>
          <a:graphicData uri="http://schemas.openxmlformats.org/drawingml/2006/table">
            <a:tbl>
              <a:tblPr firstRow="1" firstCol="1" bandRow="1">
                <a:tableStyleId>{5C22544A-7EE6-4342-B048-85BDC9FD1C3A}</a:tableStyleId>
              </a:tblPr>
              <a:tblGrid>
                <a:gridCol w="1749104">
                  <a:extLst>
                    <a:ext uri="{9D8B030D-6E8A-4147-A177-3AD203B41FA5}">
                      <a16:colId xmlns:a16="http://schemas.microsoft.com/office/drawing/2014/main" val="3863675680"/>
                    </a:ext>
                  </a:extLst>
                </a:gridCol>
                <a:gridCol w="1513459">
                  <a:extLst>
                    <a:ext uri="{9D8B030D-6E8A-4147-A177-3AD203B41FA5}">
                      <a16:colId xmlns:a16="http://schemas.microsoft.com/office/drawing/2014/main" val="4294482209"/>
                    </a:ext>
                  </a:extLst>
                </a:gridCol>
                <a:gridCol w="1038222">
                  <a:extLst>
                    <a:ext uri="{9D8B030D-6E8A-4147-A177-3AD203B41FA5}">
                      <a16:colId xmlns:a16="http://schemas.microsoft.com/office/drawing/2014/main" val="1598941107"/>
                    </a:ext>
                  </a:extLst>
                </a:gridCol>
                <a:gridCol w="1385285">
                  <a:extLst>
                    <a:ext uri="{9D8B030D-6E8A-4147-A177-3AD203B41FA5}">
                      <a16:colId xmlns:a16="http://schemas.microsoft.com/office/drawing/2014/main" val="2562276995"/>
                    </a:ext>
                  </a:extLst>
                </a:gridCol>
                <a:gridCol w="1586422">
                  <a:extLst>
                    <a:ext uri="{9D8B030D-6E8A-4147-A177-3AD203B41FA5}">
                      <a16:colId xmlns:a16="http://schemas.microsoft.com/office/drawing/2014/main" val="1510264934"/>
                    </a:ext>
                  </a:extLst>
                </a:gridCol>
                <a:gridCol w="1156539">
                  <a:extLst>
                    <a:ext uri="{9D8B030D-6E8A-4147-A177-3AD203B41FA5}">
                      <a16:colId xmlns:a16="http://schemas.microsoft.com/office/drawing/2014/main" val="3993790726"/>
                    </a:ext>
                  </a:extLst>
                </a:gridCol>
                <a:gridCol w="943569">
                  <a:extLst>
                    <a:ext uri="{9D8B030D-6E8A-4147-A177-3AD203B41FA5}">
                      <a16:colId xmlns:a16="http://schemas.microsoft.com/office/drawing/2014/main" val="4035760530"/>
                    </a:ext>
                  </a:extLst>
                </a:gridCol>
              </a:tblGrid>
              <a:tr h="341564">
                <a:tc gridSpan="7">
                  <a:txBody>
                    <a:bodyPr/>
                    <a:lstStyle/>
                    <a:p>
                      <a:pPr>
                        <a:lnSpc>
                          <a:spcPct val="115000"/>
                        </a:lnSpc>
                        <a:spcAft>
                          <a:spcPts val="800"/>
                        </a:spcAft>
                      </a:pPr>
                      <a:r>
                        <a:rPr lang="en-US" sz="1200" dirty="0">
                          <a:effectLst/>
                        </a:rPr>
                        <a:t>Table 25 : </a:t>
                      </a:r>
                      <a:r>
                        <a:rPr lang="en-US" sz="1200" dirty="0" err="1">
                          <a:effectLst/>
                        </a:rPr>
                        <a:t>anc</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226506860"/>
                  </a:ext>
                </a:extLst>
              </a:tr>
              <a:tr h="706135">
                <a:tc>
                  <a:txBody>
                    <a:bodyPr/>
                    <a:lstStyle/>
                    <a:p>
                      <a:pPr algn="ctr">
                        <a:lnSpc>
                          <a:spcPct val="115000"/>
                        </a:lnSpc>
                        <a:spcAft>
                          <a:spcPts val="800"/>
                        </a:spcAft>
                      </a:pPr>
                      <a:r>
                        <a:rPr lang="en-IN" sz="1200" dirty="0">
                          <a:effectLst/>
                        </a:rPr>
                        <a:t>ANC</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PREECLAPSIA</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ANEMIA</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INFECTIONS</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GESTATIONAL HTN</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PRETERM LABOR</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NAD</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48894714"/>
                  </a:ext>
                </a:extLst>
              </a:tr>
              <a:tr h="341564">
                <a:tc>
                  <a:txBody>
                    <a:bodyPr/>
                    <a:lstStyle/>
                    <a:p>
                      <a:pPr algn="ctr">
                        <a:lnSpc>
                          <a:spcPct val="115000"/>
                        </a:lnSpc>
                        <a:spcAft>
                          <a:spcPts val="800"/>
                        </a:spcAft>
                      </a:pPr>
                      <a:r>
                        <a:rPr lang="en-IN" sz="1200">
                          <a:effectLst/>
                        </a:rPr>
                        <a:t>Occurrence</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15</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15</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19</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8</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23</a:t>
                      </a:r>
                      <a:endParaRPr lang="en-IN" sz="120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120580333"/>
                  </a:ext>
                </a:extLst>
              </a:tr>
              <a:tr h="341564">
                <a:tc>
                  <a:txBody>
                    <a:bodyPr/>
                    <a:lstStyle/>
                    <a:p>
                      <a:pPr algn="ctr">
                        <a:lnSpc>
                          <a:spcPct val="115000"/>
                        </a:lnSpc>
                        <a:spcAft>
                          <a:spcPts val="800"/>
                        </a:spcAft>
                      </a:pPr>
                      <a:r>
                        <a:rPr lang="en-IN" sz="1200">
                          <a:effectLst/>
                        </a:rPr>
                        <a:t>Total</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a:effectLst/>
                        </a:rPr>
                        <a:t>72</a:t>
                      </a:r>
                      <a:endParaRPr lang="en-IN" sz="12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algn="ctr">
                        <a:lnSpc>
                          <a:spcPct val="115000"/>
                        </a:lnSpc>
                        <a:spcAft>
                          <a:spcPts val="800"/>
                        </a:spcAft>
                      </a:pPr>
                      <a:r>
                        <a:rPr lang="en-IN" sz="1200" dirty="0">
                          <a:effectLst/>
                        </a:rPr>
                        <a:t>72</a:t>
                      </a:r>
                      <a:endParaRPr lang="en-IN" sz="1200" dirty="0">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893846770"/>
                  </a:ext>
                </a:extLst>
              </a:tr>
            </a:tbl>
          </a:graphicData>
        </a:graphic>
      </p:graphicFrame>
      <p:graphicFrame>
        <p:nvGraphicFramePr>
          <p:cNvPr id="5" name="Chart 4">
            <a:extLst>
              <a:ext uri="{FF2B5EF4-FFF2-40B4-BE49-F238E27FC236}">
                <a16:creationId xmlns:a16="http://schemas.microsoft.com/office/drawing/2014/main" id="{BA018649-9FE4-6C27-25D7-287A9E103F36}"/>
              </a:ext>
            </a:extLst>
          </p:cNvPr>
          <p:cNvGraphicFramePr/>
          <p:nvPr>
            <p:extLst>
              <p:ext uri="{D42A27DB-BD31-4B8C-83A1-F6EECF244321}">
                <p14:modId xmlns:p14="http://schemas.microsoft.com/office/powerpoint/2010/main" val="3032555361"/>
              </p:ext>
            </p:extLst>
          </p:nvPr>
        </p:nvGraphicFramePr>
        <p:xfrm>
          <a:off x="489857" y="3035868"/>
          <a:ext cx="598805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6EB743E3-64E9-C176-0D17-27B0DD0548BF}"/>
              </a:ext>
            </a:extLst>
          </p:cNvPr>
          <p:cNvSpPr txBox="1"/>
          <p:nvPr/>
        </p:nvSpPr>
        <p:spPr>
          <a:xfrm>
            <a:off x="6641192" y="3559877"/>
            <a:ext cx="4952999" cy="2613601"/>
          </a:xfrm>
          <a:prstGeom prst="rect">
            <a:avLst/>
          </a:prstGeom>
          <a:noFill/>
        </p:spPr>
        <p:txBody>
          <a:bodyPr wrap="square">
            <a:spAutoFit/>
          </a:bodyPr>
          <a:lstStyle/>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Preeclampsia: 15 patients (20.8%)</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Anemia: 22 patients (30.6%)</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Infections: 15 patients (20.8%)</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Gestational hypertension: 19 patients (26.4%)</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Preterm labor: 8 patients (11.1%)</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Times New Roman" panose="02020603050405020304" pitchFamily="18" charset="0"/>
              <a:buChar char="-"/>
              <a:tabLst>
                <a:tab pos="1620520" algn="l"/>
              </a:tabLst>
            </a:pP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No abnormality detected (NAD): 23 patients (31.9%)</a:t>
            </a: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917FA201-F1F1-0B0A-0D6D-83D8480EF1B5}"/>
              </a:ext>
            </a:extLst>
          </p:cNvPr>
          <p:cNvSpPr txBox="1"/>
          <p:nvPr/>
        </p:nvSpPr>
        <p:spPr>
          <a:xfrm>
            <a:off x="7043057" y="3190545"/>
            <a:ext cx="6096000"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among a total of 72 patients</a:t>
            </a:r>
            <a:endParaRPr lang="en-IN" dirty="0"/>
          </a:p>
        </p:txBody>
      </p:sp>
      <p:sp>
        <p:nvSpPr>
          <p:cNvPr id="3" name="Slide Number Placeholder 2">
            <a:extLst>
              <a:ext uri="{FF2B5EF4-FFF2-40B4-BE49-F238E27FC236}">
                <a16:creationId xmlns:a16="http://schemas.microsoft.com/office/drawing/2014/main" id="{49215E5E-CB82-AD84-E7BB-8DCD1063D568}"/>
              </a:ext>
            </a:extLst>
          </p:cNvPr>
          <p:cNvSpPr>
            <a:spLocks noGrp="1"/>
          </p:cNvSpPr>
          <p:nvPr>
            <p:ph type="sldNum" sz="quarter" idx="12"/>
          </p:nvPr>
        </p:nvSpPr>
        <p:spPr/>
        <p:txBody>
          <a:bodyPr/>
          <a:lstStyle/>
          <a:p>
            <a:fld id="{B70E6133-1959-4CB5-B03E-1CD263C5CC3F}" type="slidenum">
              <a:rPr lang="en-IN" smtClean="0"/>
              <a:t>25</a:t>
            </a:fld>
            <a:endParaRPr lang="en-IN"/>
          </a:p>
        </p:txBody>
      </p:sp>
    </p:spTree>
    <p:extLst>
      <p:ext uri="{BB962C8B-B14F-4D97-AF65-F5344CB8AC3E}">
        <p14:creationId xmlns:p14="http://schemas.microsoft.com/office/powerpoint/2010/main" val="39443125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76C6-C40D-CB28-EB0E-03667ED93B5E}"/>
              </a:ext>
            </a:extLst>
          </p:cNvPr>
          <p:cNvSpPr>
            <a:spLocks noGrp="1"/>
          </p:cNvSpPr>
          <p:nvPr>
            <p:ph type="title"/>
          </p:nvPr>
        </p:nvSpPr>
        <p:spPr/>
        <p:txBody>
          <a:bodyPr>
            <a:normAutofit/>
          </a:bodyPr>
          <a:lstStyle/>
          <a:p>
            <a:r>
              <a:rPr lang="en-IN" sz="4000" dirty="0">
                <a:latin typeface="Cambria" panose="02040503050406030204" pitchFamily="18" charset="0"/>
                <a:ea typeface="Cambria" panose="02040503050406030204" pitchFamily="18" charset="0"/>
              </a:rPr>
              <a:t>Pharmacotherapy and Supportive Management</a:t>
            </a:r>
          </a:p>
        </p:txBody>
      </p:sp>
      <p:graphicFrame>
        <p:nvGraphicFramePr>
          <p:cNvPr id="4" name="Content Placeholder 3">
            <a:extLst>
              <a:ext uri="{FF2B5EF4-FFF2-40B4-BE49-F238E27FC236}">
                <a16:creationId xmlns:a16="http://schemas.microsoft.com/office/drawing/2014/main" id="{CEFFD8F0-34F4-CE8C-0686-AC8D9A278D6A}"/>
              </a:ext>
            </a:extLst>
          </p:cNvPr>
          <p:cNvGraphicFramePr>
            <a:graphicFrameLocks noGrp="1"/>
          </p:cNvGraphicFramePr>
          <p:nvPr>
            <p:ph idx="1"/>
            <p:extLst>
              <p:ext uri="{D42A27DB-BD31-4B8C-83A1-F6EECF244321}">
                <p14:modId xmlns:p14="http://schemas.microsoft.com/office/powerpoint/2010/main" val="3996312489"/>
              </p:ext>
            </p:extLst>
          </p:nvPr>
        </p:nvGraphicFramePr>
        <p:xfrm>
          <a:off x="1003527" y="1690688"/>
          <a:ext cx="2806474" cy="1332094"/>
        </p:xfrm>
        <a:graphic>
          <a:graphicData uri="http://schemas.openxmlformats.org/drawingml/2006/table">
            <a:tbl>
              <a:tblPr firstRow="1" firstCol="1" bandRow="1">
                <a:tableStyleId>{5C22544A-7EE6-4342-B048-85BDC9FD1C3A}</a:tableStyleId>
              </a:tblPr>
              <a:tblGrid>
                <a:gridCol w="744426">
                  <a:extLst>
                    <a:ext uri="{9D8B030D-6E8A-4147-A177-3AD203B41FA5}">
                      <a16:colId xmlns:a16="http://schemas.microsoft.com/office/drawing/2014/main" val="1523665410"/>
                    </a:ext>
                  </a:extLst>
                </a:gridCol>
                <a:gridCol w="2062048">
                  <a:extLst>
                    <a:ext uri="{9D8B030D-6E8A-4147-A177-3AD203B41FA5}">
                      <a16:colId xmlns:a16="http://schemas.microsoft.com/office/drawing/2014/main" val="492163859"/>
                    </a:ext>
                  </a:extLst>
                </a:gridCol>
              </a:tblGrid>
              <a:tr h="548185">
                <a:tc gridSpan="2">
                  <a:txBody>
                    <a:bodyPr/>
                    <a:lstStyle/>
                    <a:p>
                      <a:pPr algn="ctr">
                        <a:lnSpc>
                          <a:spcPct val="100000"/>
                        </a:lnSpc>
                        <a:spcAft>
                          <a:spcPts val="800"/>
                        </a:spcAft>
                      </a:pPr>
                      <a:r>
                        <a:rPr lang="en-US" sz="1200" dirty="0">
                          <a:effectLst/>
                        </a:rPr>
                        <a:t>Table 26 : Distribution based on Blood Transfusion Received</a:t>
                      </a:r>
                      <a:endParaRPr lang="en-IN" sz="1200" dirty="0">
                        <a:effectLst/>
                        <a:latin typeface="Times New Roman" panose="02020603050405020304" pitchFamily="18" charset="0"/>
                        <a:ea typeface="Times New Roman" panose="02020603050405020304" pitchFamily="18" charset="0"/>
                      </a:endParaRPr>
                    </a:p>
                  </a:txBody>
                  <a:tcPr marL="28575" marR="28575" marT="0" marB="0" anchor="ctr"/>
                </a:tc>
                <a:tc hMerge="1">
                  <a:txBody>
                    <a:bodyPr/>
                    <a:lstStyle/>
                    <a:p>
                      <a:endParaRPr lang="en-IN"/>
                    </a:p>
                  </a:txBody>
                  <a:tcPr/>
                </a:tc>
                <a:extLst>
                  <a:ext uri="{0D108BD9-81ED-4DB2-BD59-A6C34878D82A}">
                    <a16:rowId xmlns:a16="http://schemas.microsoft.com/office/drawing/2014/main" val="307630893"/>
                  </a:ext>
                </a:extLst>
              </a:tr>
              <a:tr h="210840">
                <a:tc>
                  <a:txBody>
                    <a:bodyPr/>
                    <a:lstStyle/>
                    <a:p>
                      <a:pPr algn="ctr">
                        <a:lnSpc>
                          <a:spcPct val="200000"/>
                        </a:lnSpc>
                        <a:spcAft>
                          <a:spcPts val="800"/>
                        </a:spcAft>
                      </a:pPr>
                      <a:r>
                        <a:rPr lang="en-IN" sz="1000" dirty="0">
                          <a:effectLst/>
                        </a:rPr>
                        <a:t>NO</a:t>
                      </a:r>
                      <a:endParaRPr lang="en-IN" sz="1200" dirty="0">
                        <a:effectLst/>
                        <a:latin typeface="Times New Roman" panose="02020603050405020304" pitchFamily="18" charset="0"/>
                        <a:ea typeface="Times New Roman" panose="02020603050405020304" pitchFamily="18" charset="0"/>
                      </a:endParaRPr>
                    </a:p>
                  </a:txBody>
                  <a:tcPr marL="28575" marR="28575" marT="0" marB="0" anchor="ctr"/>
                </a:tc>
                <a:tc>
                  <a:txBody>
                    <a:bodyPr/>
                    <a:lstStyle/>
                    <a:p>
                      <a:pPr algn="ctr">
                        <a:lnSpc>
                          <a:spcPct val="200000"/>
                        </a:lnSpc>
                        <a:spcAft>
                          <a:spcPts val="800"/>
                        </a:spcAft>
                      </a:pPr>
                      <a:r>
                        <a:rPr lang="en-IN" sz="1000">
                          <a:effectLst/>
                        </a:rPr>
                        <a:t>49</a:t>
                      </a:r>
                      <a:endParaRPr lang="en-IN" sz="1200">
                        <a:effectLst/>
                        <a:latin typeface="Times New Roman" panose="02020603050405020304" pitchFamily="18" charset="0"/>
                        <a:ea typeface="Times New Roman" panose="02020603050405020304" pitchFamily="18" charset="0"/>
                      </a:endParaRPr>
                    </a:p>
                  </a:txBody>
                  <a:tcPr marL="28575" marR="28575" marT="0" marB="0" anchor="b"/>
                </a:tc>
                <a:extLst>
                  <a:ext uri="{0D108BD9-81ED-4DB2-BD59-A6C34878D82A}">
                    <a16:rowId xmlns:a16="http://schemas.microsoft.com/office/drawing/2014/main" val="416375549"/>
                  </a:ext>
                </a:extLst>
              </a:tr>
              <a:tr h="210840">
                <a:tc>
                  <a:txBody>
                    <a:bodyPr/>
                    <a:lstStyle/>
                    <a:p>
                      <a:pPr algn="ctr">
                        <a:lnSpc>
                          <a:spcPct val="200000"/>
                        </a:lnSpc>
                        <a:spcAft>
                          <a:spcPts val="800"/>
                        </a:spcAft>
                      </a:pPr>
                      <a:r>
                        <a:rPr lang="en-IN" sz="1000">
                          <a:effectLst/>
                        </a:rPr>
                        <a:t>YES</a:t>
                      </a:r>
                      <a:endParaRPr lang="en-IN" sz="1200">
                        <a:effectLst/>
                        <a:latin typeface="Times New Roman" panose="02020603050405020304" pitchFamily="18" charset="0"/>
                        <a:ea typeface="Times New Roman" panose="02020603050405020304" pitchFamily="18" charset="0"/>
                      </a:endParaRPr>
                    </a:p>
                  </a:txBody>
                  <a:tcPr marL="28575" marR="28575" marT="0" marB="0" anchor="ctr"/>
                </a:tc>
                <a:tc>
                  <a:txBody>
                    <a:bodyPr/>
                    <a:lstStyle/>
                    <a:p>
                      <a:pPr algn="ctr">
                        <a:lnSpc>
                          <a:spcPct val="200000"/>
                        </a:lnSpc>
                        <a:spcAft>
                          <a:spcPts val="800"/>
                        </a:spcAft>
                      </a:pPr>
                      <a:r>
                        <a:rPr lang="en-IN" sz="1000">
                          <a:effectLst/>
                        </a:rPr>
                        <a:t>23</a:t>
                      </a:r>
                      <a:endParaRPr lang="en-IN" sz="1200">
                        <a:effectLst/>
                        <a:latin typeface="Times New Roman" panose="02020603050405020304" pitchFamily="18" charset="0"/>
                        <a:ea typeface="Times New Roman" panose="02020603050405020304" pitchFamily="18" charset="0"/>
                      </a:endParaRPr>
                    </a:p>
                  </a:txBody>
                  <a:tcPr marL="28575" marR="28575" marT="0" marB="0" anchor="b"/>
                </a:tc>
                <a:extLst>
                  <a:ext uri="{0D108BD9-81ED-4DB2-BD59-A6C34878D82A}">
                    <a16:rowId xmlns:a16="http://schemas.microsoft.com/office/drawing/2014/main" val="335143166"/>
                  </a:ext>
                </a:extLst>
              </a:tr>
              <a:tr h="210840">
                <a:tc>
                  <a:txBody>
                    <a:bodyPr/>
                    <a:lstStyle/>
                    <a:p>
                      <a:pPr algn="ctr">
                        <a:lnSpc>
                          <a:spcPct val="200000"/>
                        </a:lnSpc>
                        <a:spcAft>
                          <a:spcPts val="800"/>
                        </a:spcAft>
                      </a:pPr>
                      <a:r>
                        <a:rPr lang="en-IN" sz="1000">
                          <a:effectLst/>
                        </a:rPr>
                        <a:t>TOTAL</a:t>
                      </a:r>
                      <a:endParaRPr lang="en-IN" sz="1200">
                        <a:effectLst/>
                        <a:latin typeface="Times New Roman" panose="02020603050405020304" pitchFamily="18" charset="0"/>
                        <a:ea typeface="Times New Roman" panose="02020603050405020304" pitchFamily="18" charset="0"/>
                      </a:endParaRPr>
                    </a:p>
                  </a:txBody>
                  <a:tcPr marL="28575" marR="28575" marT="0" marB="0" anchor="ctr"/>
                </a:tc>
                <a:tc>
                  <a:txBody>
                    <a:bodyPr/>
                    <a:lstStyle/>
                    <a:p>
                      <a:pPr algn="ctr">
                        <a:lnSpc>
                          <a:spcPct val="200000"/>
                        </a:lnSpc>
                        <a:spcAft>
                          <a:spcPts val="800"/>
                        </a:spcAft>
                      </a:pPr>
                      <a:r>
                        <a:rPr lang="en-IN" sz="1000" dirty="0">
                          <a:effectLst/>
                        </a:rPr>
                        <a:t>72</a:t>
                      </a:r>
                      <a:endParaRPr lang="en-IN" sz="1200" dirty="0">
                        <a:effectLst/>
                        <a:latin typeface="Times New Roman" panose="02020603050405020304" pitchFamily="18" charset="0"/>
                        <a:ea typeface="Times New Roman" panose="02020603050405020304" pitchFamily="18" charset="0"/>
                      </a:endParaRPr>
                    </a:p>
                  </a:txBody>
                  <a:tcPr marL="28575" marR="28575" marT="0" marB="0" anchor="b"/>
                </a:tc>
                <a:extLst>
                  <a:ext uri="{0D108BD9-81ED-4DB2-BD59-A6C34878D82A}">
                    <a16:rowId xmlns:a16="http://schemas.microsoft.com/office/drawing/2014/main" val="2623665352"/>
                  </a:ext>
                </a:extLst>
              </a:tr>
            </a:tbl>
          </a:graphicData>
        </a:graphic>
      </p:graphicFrame>
      <p:pic>
        <p:nvPicPr>
          <p:cNvPr id="5" name="Picture 4">
            <a:extLst>
              <a:ext uri="{FF2B5EF4-FFF2-40B4-BE49-F238E27FC236}">
                <a16:creationId xmlns:a16="http://schemas.microsoft.com/office/drawing/2014/main" id="{27D091AE-24D3-2C48-47C8-3DF0B828378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6200000">
            <a:off x="4599344" y="-184824"/>
            <a:ext cx="3272440" cy="10236472"/>
          </a:xfrm>
          <a:prstGeom prst="rect">
            <a:avLst/>
          </a:prstGeom>
          <a:noFill/>
          <a:ln>
            <a:noFill/>
          </a:ln>
        </p:spPr>
      </p:pic>
      <p:sp>
        <p:nvSpPr>
          <p:cNvPr id="7" name="TextBox 6">
            <a:extLst>
              <a:ext uri="{FF2B5EF4-FFF2-40B4-BE49-F238E27FC236}">
                <a16:creationId xmlns:a16="http://schemas.microsoft.com/office/drawing/2014/main" id="{D95867F1-AC1E-3757-A195-3B62771D86A1}"/>
              </a:ext>
            </a:extLst>
          </p:cNvPr>
          <p:cNvSpPr txBox="1"/>
          <p:nvPr/>
        </p:nvSpPr>
        <p:spPr>
          <a:xfrm>
            <a:off x="4713514" y="1722165"/>
            <a:ext cx="6096000" cy="923330"/>
          </a:xfrm>
          <a:prstGeom prst="rect">
            <a:avLst/>
          </a:prstGeom>
          <a:noFill/>
        </p:spPr>
        <p:txBody>
          <a:bodyPr wrap="square">
            <a:spAutoFit/>
          </a:bodyPr>
          <a:lstStyle/>
          <a:p>
            <a:r>
              <a:rPr lang="en-US" sz="1800" dirty="0">
                <a:effectLst/>
                <a:latin typeface="Cambria" panose="02040503050406030204" pitchFamily="18" charset="0"/>
                <a:ea typeface="Times New Roman" panose="02020603050405020304" pitchFamily="18" charset="0"/>
                <a:cs typeface="Times New Roman" panose="02020603050405020304" pitchFamily="18" charset="0"/>
              </a:rPr>
              <a:t>the clinical management including drug therapy and supportive management were done based on the patient’s medical condition</a:t>
            </a:r>
            <a:endParaRPr lang="en-IN" dirty="0"/>
          </a:p>
        </p:txBody>
      </p:sp>
      <p:sp>
        <p:nvSpPr>
          <p:cNvPr id="3" name="Slide Number Placeholder 2">
            <a:extLst>
              <a:ext uri="{FF2B5EF4-FFF2-40B4-BE49-F238E27FC236}">
                <a16:creationId xmlns:a16="http://schemas.microsoft.com/office/drawing/2014/main" id="{0BAD9802-EB5B-67B6-08AE-CF34C088045E}"/>
              </a:ext>
            </a:extLst>
          </p:cNvPr>
          <p:cNvSpPr>
            <a:spLocks noGrp="1"/>
          </p:cNvSpPr>
          <p:nvPr>
            <p:ph type="sldNum" sz="quarter" idx="12"/>
          </p:nvPr>
        </p:nvSpPr>
        <p:spPr/>
        <p:txBody>
          <a:bodyPr/>
          <a:lstStyle/>
          <a:p>
            <a:fld id="{B70E6133-1959-4CB5-B03E-1CD263C5CC3F}" type="slidenum">
              <a:rPr lang="en-IN" smtClean="0"/>
              <a:t>26</a:t>
            </a:fld>
            <a:endParaRPr lang="en-IN"/>
          </a:p>
        </p:txBody>
      </p:sp>
    </p:spTree>
    <p:extLst>
      <p:ext uri="{BB962C8B-B14F-4D97-AF65-F5344CB8AC3E}">
        <p14:creationId xmlns:p14="http://schemas.microsoft.com/office/powerpoint/2010/main" val="9878938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B3F09-9B1A-8956-03A5-F0FCB43E6A52}"/>
              </a:ext>
            </a:extLst>
          </p:cNvPr>
          <p:cNvSpPr>
            <a:spLocks noGrp="1"/>
          </p:cNvSpPr>
          <p:nvPr>
            <p:ph type="title"/>
          </p:nvPr>
        </p:nvSpPr>
        <p:spPr>
          <a:xfrm>
            <a:off x="838200" y="365125"/>
            <a:ext cx="10515600" cy="765585"/>
          </a:xfrm>
        </p:spPr>
        <p:txBody>
          <a:bodyPr>
            <a:normAutofit/>
          </a:bodyPr>
          <a:lstStyle/>
          <a:p>
            <a:pPr algn="ctr"/>
            <a:r>
              <a:rPr lang="en-US" sz="4000" b="1" dirty="0">
                <a:latin typeface="Cambria" panose="02040503050406030204" pitchFamily="18" charset="0"/>
                <a:ea typeface="Cambria" panose="02040503050406030204" pitchFamily="18" charset="0"/>
              </a:rPr>
              <a:t>DISSCUSSION</a:t>
            </a:r>
            <a:endParaRPr lang="en-IN" sz="4000" b="1"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632DC7EA-588A-F8DC-87B7-6B32B3E11EA7}"/>
              </a:ext>
            </a:extLst>
          </p:cNvPr>
          <p:cNvSpPr>
            <a:spLocks noGrp="1"/>
          </p:cNvSpPr>
          <p:nvPr>
            <p:ph idx="1"/>
          </p:nvPr>
        </p:nvSpPr>
        <p:spPr>
          <a:xfrm>
            <a:off x="838200" y="1130710"/>
            <a:ext cx="10515600" cy="5046253"/>
          </a:xfrm>
        </p:spPr>
        <p:txBody>
          <a:bodyPr>
            <a:noAutofit/>
          </a:bodyPr>
          <a:lstStyle/>
          <a:p>
            <a:pPr>
              <a:lnSpc>
                <a:spcPct val="100000"/>
              </a:lnSpc>
            </a:pPr>
            <a:r>
              <a:rPr lang="en-US" sz="1800" dirty="0"/>
              <a:t>The study aimed to determine the spectrum of post-natal complications in patients at tertiary care hospitals. The findings showed that the majority of patients experienced one or more post-natal complications, with the most common </a:t>
            </a:r>
            <a:r>
              <a:rPr lang="en-US" sz="1800" dirty="0" err="1"/>
              <a:t>being</a:t>
            </a:r>
            <a:r>
              <a:rPr lang="en-US" sz="1800" dirty="0" err="1">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most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common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were pregnancy related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latin typeface="Cambria" panose="02040503050406030204" pitchFamily="18" charset="0"/>
                <a:ea typeface="Cambria" panose="02040503050406030204" pitchFamily="18" charset="0"/>
              </a:rPr>
              <a:t>infection, Hypertensive disorders of pregnancy and hematological complications and Hemorrhage is the least common complication type</a:t>
            </a:r>
            <a:r>
              <a:rPr lang="en-US" sz="1800" dirty="0">
                <a:effectLst/>
                <a:latin typeface="Cambria" panose="02040503050406030204" pitchFamily="18" charset="0"/>
                <a:ea typeface="Cambria" panose="02040503050406030204" pitchFamily="18" charset="0"/>
                <a:cs typeface="Cambria" panose="02040503050406030204" pitchFamily="18" charset="0"/>
              </a:rPr>
              <a:t>.</a:t>
            </a:r>
          </a:p>
          <a:p>
            <a:pPr>
              <a:lnSpc>
                <a:spcPct val="100000"/>
              </a:lnSpc>
            </a:pPr>
            <a:r>
              <a:rPr lang="en-US" sz="1800" dirty="0"/>
              <a:t>It is  important to monitor health of </a:t>
            </a:r>
            <a:r>
              <a:rPr lang="en-US" sz="1800" dirty="0" err="1"/>
              <a:t>pregnanat</a:t>
            </a:r>
            <a:r>
              <a:rPr lang="en-US" sz="1800" dirty="0"/>
              <a:t> women pre &amp; post- delivery for any potential complications and providing appropriate management to improve patient outcomes. </a:t>
            </a:r>
          </a:p>
          <a:p>
            <a:pPr>
              <a:lnSpc>
                <a:spcPct val="100000"/>
              </a:lnSpc>
            </a:pPr>
            <a:r>
              <a:rPr lang="en-US" sz="1800" dirty="0"/>
              <a:t>Another significant finding was the higher risk of complications among patients with a history of pre-existing medical conditions such as hypertension and diabetes. This highlights the need for increased surveillance and management of these conditions during pregnancy and postpartum.</a:t>
            </a:r>
          </a:p>
          <a:p>
            <a:pPr>
              <a:lnSpc>
                <a:spcPct val="100000"/>
              </a:lnSpc>
            </a:pPr>
            <a:r>
              <a:rPr lang="en-US" sz="1800" dirty="0"/>
              <a:t>The study also identified a few limitations, such as the prospective nature of data collection and the possibility of missing some complications that were not documented in medical records. Nevertheless, the study provides important insights into the post-natal complications experienced by patients in tertiary care hospitals and can inform the development of better management strategies to improve patient outcomes.</a:t>
            </a:r>
          </a:p>
          <a:p>
            <a:pPr>
              <a:lnSpc>
                <a:spcPct val="100000"/>
              </a:lnSpc>
            </a:pPr>
            <a:endParaRPr lang="en-US" sz="1800" dirty="0"/>
          </a:p>
          <a:p>
            <a:pPr>
              <a:lnSpc>
                <a:spcPct val="100000"/>
              </a:lnSpc>
            </a:pPr>
            <a:endParaRPr lang="en-IN" sz="1800" dirty="0"/>
          </a:p>
        </p:txBody>
      </p:sp>
      <p:sp>
        <p:nvSpPr>
          <p:cNvPr id="4" name="Slide Number Placeholder 3">
            <a:extLst>
              <a:ext uri="{FF2B5EF4-FFF2-40B4-BE49-F238E27FC236}">
                <a16:creationId xmlns:a16="http://schemas.microsoft.com/office/drawing/2014/main" id="{049BFF70-6D4B-0C1D-CB65-6669C4E175D8}"/>
              </a:ext>
            </a:extLst>
          </p:cNvPr>
          <p:cNvSpPr>
            <a:spLocks noGrp="1"/>
          </p:cNvSpPr>
          <p:nvPr>
            <p:ph type="sldNum" sz="quarter" idx="12"/>
          </p:nvPr>
        </p:nvSpPr>
        <p:spPr/>
        <p:txBody>
          <a:bodyPr/>
          <a:lstStyle/>
          <a:p>
            <a:fld id="{B70E6133-1959-4CB5-B03E-1CD263C5CC3F}" type="slidenum">
              <a:rPr lang="en-IN" smtClean="0"/>
              <a:t>27</a:t>
            </a:fld>
            <a:endParaRPr lang="en-IN"/>
          </a:p>
        </p:txBody>
      </p:sp>
    </p:spTree>
    <p:extLst>
      <p:ext uri="{BB962C8B-B14F-4D97-AF65-F5344CB8AC3E}">
        <p14:creationId xmlns:p14="http://schemas.microsoft.com/office/powerpoint/2010/main" val="3885289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78C43-3F9D-7949-F7C9-4BE369D1C765}"/>
              </a:ext>
            </a:extLst>
          </p:cNvPr>
          <p:cNvSpPr>
            <a:spLocks noGrp="1"/>
          </p:cNvSpPr>
          <p:nvPr>
            <p:ph type="title"/>
          </p:nvPr>
        </p:nvSpPr>
        <p:spPr>
          <a:xfrm>
            <a:off x="4299857" y="103868"/>
            <a:ext cx="10515600" cy="1325563"/>
          </a:xfrm>
        </p:spPr>
        <p:txBody>
          <a:bodyPr/>
          <a:lstStyle/>
          <a:p>
            <a:r>
              <a:rPr lang="en-US" sz="4000" b="1" dirty="0">
                <a:latin typeface="Cambria" panose="02040503050406030204" pitchFamily="18" charset="0"/>
                <a:ea typeface="Cambria" panose="02040503050406030204" pitchFamily="18" charset="0"/>
              </a:rPr>
              <a:t>UNIQNESS</a:t>
            </a:r>
            <a:r>
              <a:rPr lang="en-US" b="1" dirty="0"/>
              <a:t> </a:t>
            </a:r>
            <a:endParaRPr lang="en-IN" b="1" dirty="0"/>
          </a:p>
        </p:txBody>
      </p:sp>
      <p:sp>
        <p:nvSpPr>
          <p:cNvPr id="3" name="Content Placeholder 2">
            <a:extLst>
              <a:ext uri="{FF2B5EF4-FFF2-40B4-BE49-F238E27FC236}">
                <a16:creationId xmlns:a16="http://schemas.microsoft.com/office/drawing/2014/main" id="{751DBAE7-2BF3-AB92-E612-4A9C5D5A9F75}"/>
              </a:ext>
            </a:extLst>
          </p:cNvPr>
          <p:cNvSpPr>
            <a:spLocks noGrp="1"/>
          </p:cNvSpPr>
          <p:nvPr>
            <p:ph idx="1"/>
          </p:nvPr>
        </p:nvSpPr>
        <p:spPr>
          <a:xfrm>
            <a:off x="929640" y="1429431"/>
            <a:ext cx="10515600" cy="4351338"/>
          </a:xfrm>
        </p:spPr>
        <p:txBody>
          <a:bodyPr>
            <a:normAutofit/>
          </a:bodyPr>
          <a:lstStyle/>
          <a:p>
            <a:pPr marL="342900" marR="560070" lvl="0" indent="-342900" algn="just">
              <a:lnSpc>
                <a:spcPct val="101000"/>
              </a:lnSpc>
              <a:spcBef>
                <a:spcPts val="445"/>
              </a:spcBef>
              <a:spcAft>
                <a:spcPts val="0"/>
              </a:spcAft>
              <a:buSzPts val="1100"/>
              <a:buFont typeface="Cambria" panose="02040503050406030204" pitchFamily="18" charset="0"/>
              <a:buAutoNum type="arabicPeriod"/>
              <a:tabLst>
                <a:tab pos="703580"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There is a lack of comprehensive studies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that have explored the spectrum of 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 patients</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at</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tertiary</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care</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hospitals.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marR="563245" lvl="0" indent="-342900" algn="just">
              <a:lnSpc>
                <a:spcPct val="101000"/>
              </a:lnSpc>
              <a:buSzPts val="1100"/>
              <a:buFont typeface="Cambria" panose="02040503050406030204" pitchFamily="18" charset="0"/>
              <a:buAutoNum type="arabicPeriod"/>
              <a:tabLst>
                <a:tab pos="72961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It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aims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identify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risk</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factors,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prevalence,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outcomes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various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9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such</a:t>
            </a:r>
            <a:r>
              <a:rPr lang="en-US" sz="1800" spc="7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a:t>
            </a:r>
            <a:r>
              <a:rPr lang="en-US" sz="1800" spc="9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postpartum</a:t>
            </a:r>
            <a:r>
              <a:rPr lang="en-US" sz="1800" spc="9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hemorrhage,</a:t>
            </a:r>
            <a:r>
              <a:rPr lang="en-US" sz="1800" spc="1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preeclampsia,</a:t>
            </a:r>
            <a:r>
              <a:rPr lang="en-US" sz="1800" spc="10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infection,</a:t>
            </a:r>
            <a:r>
              <a:rPr lang="en-US" sz="1800" spc="1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1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thrombosis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marR="558800" lvl="0" indent="-342900" algn="just">
              <a:lnSpc>
                <a:spcPct val="101000"/>
              </a:lnSpc>
              <a:buSzPts val="1100"/>
              <a:buFont typeface="Cambria" panose="02040503050406030204" pitchFamily="18" charset="0"/>
              <a:buAutoNum type="arabicPeriod"/>
              <a:tabLst>
                <a:tab pos="70802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will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also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investigate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factors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that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contribute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development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these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such</a:t>
            </a:r>
            <a:r>
              <a:rPr lang="en-US" sz="1800" spc="2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age,</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maternal</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health,</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2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delivery method.</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marR="560070" lvl="0" indent="-342900" algn="just">
              <a:lnSpc>
                <a:spcPct val="102000"/>
              </a:lnSpc>
              <a:buSzPts val="1100"/>
              <a:buFont typeface="Cambria" panose="02040503050406030204" pitchFamily="18" charset="0"/>
              <a:buAutoNum type="arabicPeriod"/>
              <a:tabLst>
                <a:tab pos="692150"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By exploring the full range of post-natal complications and their contributing factors, this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will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provide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valuable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insights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into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needs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patients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tertiary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care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hospitals.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marR="560705" lvl="0" indent="-342900" algn="just">
              <a:lnSpc>
                <a:spcPct val="102000"/>
              </a:lnSpc>
              <a:buSzPts val="1100"/>
              <a:buFont typeface="Cambria" panose="02040503050406030204" pitchFamily="18" charset="0"/>
              <a:buAutoNum type="arabicPeriod"/>
              <a:tabLst>
                <a:tab pos="68262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The findings of this study will help healthcare professionals to better understand 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improve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patient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outcomes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developing</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more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targeted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treatment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management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strategies.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p:txBody>
      </p:sp>
      <p:sp>
        <p:nvSpPr>
          <p:cNvPr id="4" name="Slide Number Placeholder 3">
            <a:extLst>
              <a:ext uri="{FF2B5EF4-FFF2-40B4-BE49-F238E27FC236}">
                <a16:creationId xmlns:a16="http://schemas.microsoft.com/office/drawing/2014/main" id="{FF9DF96F-46E5-9C96-C838-77001AE9D44F}"/>
              </a:ext>
            </a:extLst>
          </p:cNvPr>
          <p:cNvSpPr>
            <a:spLocks noGrp="1"/>
          </p:cNvSpPr>
          <p:nvPr>
            <p:ph type="sldNum" sz="quarter" idx="12"/>
          </p:nvPr>
        </p:nvSpPr>
        <p:spPr/>
        <p:txBody>
          <a:bodyPr/>
          <a:lstStyle/>
          <a:p>
            <a:fld id="{B70E6133-1959-4CB5-B03E-1CD263C5CC3F}" type="slidenum">
              <a:rPr lang="en-IN" smtClean="0"/>
              <a:t>28</a:t>
            </a:fld>
            <a:endParaRPr lang="en-IN" dirty="0"/>
          </a:p>
        </p:txBody>
      </p:sp>
    </p:spTree>
    <p:extLst>
      <p:ext uri="{BB962C8B-B14F-4D97-AF65-F5344CB8AC3E}">
        <p14:creationId xmlns:p14="http://schemas.microsoft.com/office/powerpoint/2010/main" val="13164669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EDFA5-BFCD-E445-9AB0-D17A96224BE8}"/>
              </a:ext>
            </a:extLst>
          </p:cNvPr>
          <p:cNvSpPr>
            <a:spLocks noGrp="1"/>
          </p:cNvSpPr>
          <p:nvPr>
            <p:ph type="title"/>
          </p:nvPr>
        </p:nvSpPr>
        <p:spPr>
          <a:xfrm>
            <a:off x="2612571" y="136525"/>
            <a:ext cx="10515600" cy="1325563"/>
          </a:xfrm>
        </p:spPr>
        <p:txBody>
          <a:bodyPr>
            <a:normAutofit/>
          </a:bodyPr>
          <a:lstStyle/>
          <a:p>
            <a:r>
              <a:rPr lang="en-US" sz="4000" b="1" dirty="0">
                <a:effectLst/>
                <a:latin typeface="Cambria" panose="02040503050406030204" pitchFamily="18" charset="0"/>
                <a:ea typeface="Cambria" panose="02040503050406030204" pitchFamily="18" charset="0"/>
              </a:rPr>
              <a:t>LIMITATIONS </a:t>
            </a:r>
            <a:r>
              <a:rPr lang="en-IN" sz="4000" b="1" dirty="0">
                <a:solidFill>
                  <a:srgbClr val="000000"/>
                </a:solidFill>
                <a:effectLst/>
                <a:latin typeface="Cambria" panose="02040503050406030204" pitchFamily="18" charset="0"/>
                <a:ea typeface="Cambria" panose="02040503050406030204" pitchFamily="18" charset="0"/>
              </a:rPr>
              <a:t>OF THE STUDY</a:t>
            </a:r>
            <a:endParaRPr lang="en-IN" sz="4000"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188C096F-DD11-0888-BB69-EC8DD7C7D0A3}"/>
              </a:ext>
            </a:extLst>
          </p:cNvPr>
          <p:cNvSpPr>
            <a:spLocks noGrp="1"/>
          </p:cNvSpPr>
          <p:nvPr>
            <p:ph idx="1"/>
          </p:nvPr>
        </p:nvSpPr>
        <p:spPr>
          <a:xfrm>
            <a:off x="849086" y="1542596"/>
            <a:ext cx="10515600" cy="4351338"/>
          </a:xfrm>
        </p:spPr>
        <p:txBody>
          <a:bodyPr>
            <a:normAutofit/>
          </a:bodyPr>
          <a:lstStyle/>
          <a:p>
            <a:pPr algn="just">
              <a:lnSpc>
                <a:spcPct val="107000"/>
              </a:lnSpc>
              <a:spcAft>
                <a:spcPts val="800"/>
              </a:spcAft>
            </a:pPr>
            <a:r>
              <a:rPr lang="en-US" sz="1800" dirty="0">
                <a:effectLst/>
                <a:latin typeface="Cambria" panose="02040503050406030204" pitchFamily="18" charset="0"/>
                <a:ea typeface="Cambria" panose="02040503050406030204" pitchFamily="18" charset="0"/>
              </a:rPr>
              <a:t>1</a:t>
            </a:r>
            <a:r>
              <a:rPr lang="en-US" sz="1800" b="1" dirty="0">
                <a:effectLst/>
                <a:latin typeface="Cambria" panose="02040503050406030204" pitchFamily="18" charset="0"/>
                <a:ea typeface="Cambria" panose="02040503050406030204" pitchFamily="18" charset="0"/>
              </a:rPr>
              <a:t>. study  conducted over a relatively short period of time</a:t>
            </a:r>
            <a:r>
              <a:rPr lang="en-US" sz="1800" dirty="0">
                <a:effectLst/>
                <a:latin typeface="Cambria" panose="02040503050406030204" pitchFamily="18" charset="0"/>
                <a:ea typeface="Cambria" panose="02040503050406030204" pitchFamily="18" charset="0"/>
              </a:rPr>
              <a:t>, which may have limited our ability to capture the full spectrum of post-natal complications that can arise over a longer period, </a:t>
            </a:r>
            <a:endParaRPr lang="en-US" sz="1800" dirty="0">
              <a:latin typeface="Cambria" panose="02040503050406030204" pitchFamily="18" charset="0"/>
              <a:ea typeface="Cambria" panose="02040503050406030204" pitchFamily="18" charset="0"/>
            </a:endParaRPr>
          </a:p>
          <a:p>
            <a:pPr algn="just">
              <a:lnSpc>
                <a:spcPct val="107000"/>
              </a:lnSpc>
              <a:spcAft>
                <a:spcPts val="800"/>
              </a:spcAft>
            </a:pPr>
            <a:r>
              <a:rPr lang="en-US" sz="1800" b="1" dirty="0">
                <a:effectLst/>
                <a:latin typeface="Cambria" panose="02040503050406030204" pitchFamily="18" charset="0"/>
                <a:ea typeface="Cambria" panose="02040503050406030204" pitchFamily="18" charset="0"/>
              </a:rPr>
              <a:t>study conducted only at medicine department of GMCH in 72 patients.</a:t>
            </a:r>
            <a:endParaRPr lang="en-IN" sz="1800" b="1" dirty="0">
              <a:effectLst/>
              <a:latin typeface="Cambria" panose="02040503050406030204" pitchFamily="18" charset="0"/>
              <a:ea typeface="Cambria" panose="02040503050406030204" pitchFamily="18" charset="0"/>
            </a:endParaRPr>
          </a:p>
          <a:p>
            <a:pPr algn="just">
              <a:lnSpc>
                <a:spcPct val="107000"/>
              </a:lnSpc>
              <a:spcAft>
                <a:spcPts val="800"/>
              </a:spcAft>
            </a:pPr>
            <a:r>
              <a:rPr lang="en-US" sz="1800" dirty="0">
                <a:effectLst/>
                <a:latin typeface="Cambria" panose="02040503050406030204" pitchFamily="18" charset="0"/>
                <a:ea typeface="Cambria" panose="02040503050406030204" pitchFamily="18" charset="0"/>
              </a:rPr>
              <a:t>2. Another limitation is that the </a:t>
            </a:r>
            <a:r>
              <a:rPr lang="en-US" sz="1800" b="1" dirty="0">
                <a:effectLst/>
                <a:latin typeface="Cambria" panose="02040503050406030204" pitchFamily="18" charset="0"/>
                <a:ea typeface="Cambria" panose="02040503050406030204" pitchFamily="18" charset="0"/>
              </a:rPr>
              <a:t>accuracy of our data on admission and treatment times </a:t>
            </a:r>
            <a:r>
              <a:rPr lang="en-US" sz="1800" dirty="0">
                <a:effectLst/>
                <a:latin typeface="Cambria" panose="02040503050406030204" pitchFamily="18" charset="0"/>
                <a:ea typeface="Cambria" panose="02040503050406030204" pitchFamily="18" charset="0"/>
              </a:rPr>
              <a:t>may have been affected by the </a:t>
            </a:r>
            <a:r>
              <a:rPr lang="en-US" sz="1800" b="1" dirty="0">
                <a:effectLst/>
                <a:latin typeface="Cambria" panose="02040503050406030204" pitchFamily="18" charset="0"/>
                <a:ea typeface="Cambria" panose="02040503050406030204" pitchFamily="18" charset="0"/>
              </a:rPr>
              <a:t>reliance on attending residents or nursing staff to record this information</a:t>
            </a:r>
            <a:r>
              <a:rPr lang="en-US" sz="1800" dirty="0">
                <a:effectLst/>
                <a:latin typeface="Cambria" panose="02040503050406030204" pitchFamily="18" charset="0"/>
                <a:ea typeface="Cambria" panose="02040503050406030204" pitchFamily="18" charset="0"/>
              </a:rPr>
              <a:t>. </a:t>
            </a:r>
            <a:endParaRPr lang="en-IN" sz="1800" dirty="0">
              <a:effectLst/>
              <a:latin typeface="Cambria" panose="02040503050406030204" pitchFamily="18" charset="0"/>
              <a:ea typeface="Cambria" panose="02040503050406030204" pitchFamily="18" charset="0"/>
            </a:endParaRPr>
          </a:p>
          <a:p>
            <a:pPr algn="just">
              <a:lnSpc>
                <a:spcPct val="107000"/>
              </a:lnSpc>
              <a:spcAft>
                <a:spcPts val="800"/>
              </a:spcAft>
            </a:pPr>
            <a:r>
              <a:rPr lang="en-US" sz="1800" dirty="0">
                <a:effectLst/>
                <a:latin typeface="Cambria" panose="02040503050406030204" pitchFamily="18" charset="0"/>
                <a:ea typeface="Cambria" panose="02040503050406030204" pitchFamily="18" charset="0"/>
              </a:rPr>
              <a:t>3. focus was solely on identifying the incidence and types of post-natal complications, and did not evaluate the adequacy, effectiveness, or potential complications of treatment and management strategies.</a:t>
            </a:r>
            <a:endParaRPr lang="en-IN" sz="1800" dirty="0">
              <a:effectLst/>
              <a:latin typeface="Cambria" panose="02040503050406030204" pitchFamily="18" charset="0"/>
              <a:ea typeface="Cambria" panose="02040503050406030204" pitchFamily="18" charset="0"/>
            </a:endParaRPr>
          </a:p>
          <a:p>
            <a:pPr algn="just">
              <a:lnSpc>
                <a:spcPct val="107000"/>
              </a:lnSpc>
              <a:spcAft>
                <a:spcPts val="800"/>
              </a:spcAft>
            </a:pPr>
            <a:r>
              <a:rPr lang="en-US" sz="1800" dirty="0">
                <a:effectLst/>
                <a:latin typeface="Cambria" panose="02040503050406030204" pitchFamily="18" charset="0"/>
                <a:ea typeface="Cambria" panose="02040503050406030204" pitchFamily="18" charset="0"/>
              </a:rPr>
              <a:t>4. The study did not include an assessment of strategies to improve the prevention, diagnosis, and management of post-natal complications in tertiary care hospitals, which could have provided valuable insights into potential areas for improvement.</a:t>
            </a:r>
            <a:endParaRPr lang="en-IN" sz="1800" dirty="0">
              <a:effectLst/>
              <a:latin typeface="Cambria" panose="02040503050406030204" pitchFamily="18" charset="0"/>
              <a:ea typeface="Cambria" panose="02040503050406030204" pitchFamily="18" charset="0"/>
            </a:endParaRPr>
          </a:p>
          <a:p>
            <a:pPr marL="0" indent="0" algn="just">
              <a:lnSpc>
                <a:spcPct val="107000"/>
              </a:lnSpc>
              <a:spcAft>
                <a:spcPts val="800"/>
              </a:spcAft>
              <a:buNone/>
            </a:pPr>
            <a:endParaRPr lang="en-IN" sz="2000" dirty="0">
              <a:latin typeface="Cambria" panose="02040503050406030204" pitchFamily="18" charset="0"/>
              <a:ea typeface="Cambria" panose="02040503050406030204" pitchFamily="18" charset="0"/>
            </a:endParaRPr>
          </a:p>
          <a:p>
            <a:endParaRPr lang="en-IN" sz="3200" dirty="0">
              <a:latin typeface="Cambria" panose="02040503050406030204" pitchFamily="18" charset="0"/>
              <a:ea typeface="Cambria" panose="02040503050406030204" pitchFamily="18" charset="0"/>
            </a:endParaRPr>
          </a:p>
        </p:txBody>
      </p:sp>
      <p:sp>
        <p:nvSpPr>
          <p:cNvPr id="4" name="Slide Number Placeholder 3">
            <a:extLst>
              <a:ext uri="{FF2B5EF4-FFF2-40B4-BE49-F238E27FC236}">
                <a16:creationId xmlns:a16="http://schemas.microsoft.com/office/drawing/2014/main" id="{55A19047-C65F-5B3C-8030-51EB0566D377}"/>
              </a:ext>
            </a:extLst>
          </p:cNvPr>
          <p:cNvSpPr>
            <a:spLocks noGrp="1"/>
          </p:cNvSpPr>
          <p:nvPr>
            <p:ph type="sldNum" sz="quarter" idx="12"/>
          </p:nvPr>
        </p:nvSpPr>
        <p:spPr>
          <a:xfrm>
            <a:off x="8621486" y="6356350"/>
            <a:ext cx="2743200" cy="365125"/>
          </a:xfrm>
        </p:spPr>
        <p:txBody>
          <a:bodyPr/>
          <a:lstStyle/>
          <a:p>
            <a:fld id="{B70E6133-1959-4CB5-B03E-1CD263C5CC3F}" type="slidenum">
              <a:rPr lang="en-IN" smtClean="0">
                <a:latin typeface="Cambria" panose="02040503050406030204" pitchFamily="18" charset="0"/>
                <a:ea typeface="Cambria" panose="02040503050406030204" pitchFamily="18" charset="0"/>
              </a:rPr>
              <a:t>29</a:t>
            </a:fld>
            <a:endParaRPr lang="en-IN">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18206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3CE0-7493-2600-CFAD-0BED1112D1C4}"/>
              </a:ext>
            </a:extLst>
          </p:cNvPr>
          <p:cNvSpPr>
            <a:spLocks noGrp="1"/>
          </p:cNvSpPr>
          <p:nvPr>
            <p:ph type="title"/>
          </p:nvPr>
        </p:nvSpPr>
        <p:spPr>
          <a:xfrm>
            <a:off x="838200" y="365125"/>
            <a:ext cx="10515600" cy="391959"/>
          </a:xfrm>
        </p:spPr>
        <p:txBody>
          <a:bodyPr>
            <a:normAutofit fontScale="90000"/>
          </a:bodyPr>
          <a:lstStyle/>
          <a:p>
            <a:r>
              <a:rPr lang="en-IN" dirty="0">
                <a:latin typeface="Cambria" panose="02040503050406030204" pitchFamily="18" charset="0"/>
                <a:ea typeface="Cambria" panose="02040503050406030204" pitchFamily="18" charset="0"/>
              </a:rPr>
              <a:t>INDEX</a:t>
            </a:r>
          </a:p>
        </p:txBody>
      </p:sp>
      <p:sp>
        <p:nvSpPr>
          <p:cNvPr id="3" name="Content Placeholder 2">
            <a:extLst>
              <a:ext uri="{FF2B5EF4-FFF2-40B4-BE49-F238E27FC236}">
                <a16:creationId xmlns:a16="http://schemas.microsoft.com/office/drawing/2014/main" id="{6EE5AF5F-DD2F-F248-2684-E0CF345CF105}"/>
              </a:ext>
            </a:extLst>
          </p:cNvPr>
          <p:cNvSpPr>
            <a:spLocks noGrp="1"/>
          </p:cNvSpPr>
          <p:nvPr>
            <p:ph idx="1"/>
          </p:nvPr>
        </p:nvSpPr>
        <p:spPr>
          <a:xfrm>
            <a:off x="838200" y="953729"/>
            <a:ext cx="10515600" cy="5282227"/>
          </a:xfrm>
        </p:spPr>
        <p:txBody>
          <a:bodyPr>
            <a:normAutofit lnSpcReduction="10000"/>
          </a:bodyPr>
          <a:lstStyle/>
          <a:p>
            <a:r>
              <a:rPr lang="en-US" dirty="0">
                <a:latin typeface="Cambria" panose="02040503050406030204" pitchFamily="18" charset="0"/>
                <a:ea typeface="Cambria" panose="02040503050406030204" pitchFamily="18" charset="0"/>
              </a:rPr>
              <a:t>Introduction</a:t>
            </a:r>
          </a:p>
          <a:p>
            <a:r>
              <a:rPr lang="en-US" dirty="0">
                <a:latin typeface="Cambria" panose="02040503050406030204" pitchFamily="18" charset="0"/>
                <a:ea typeface="Cambria" panose="02040503050406030204" pitchFamily="18" charset="0"/>
              </a:rPr>
              <a:t>Research questions</a:t>
            </a:r>
          </a:p>
          <a:p>
            <a:r>
              <a:rPr lang="en-US" dirty="0">
                <a:latin typeface="Cambria" panose="02040503050406030204" pitchFamily="18" charset="0"/>
                <a:ea typeface="Cambria" panose="02040503050406030204" pitchFamily="18" charset="0"/>
              </a:rPr>
              <a:t>Aim and objective </a:t>
            </a:r>
          </a:p>
          <a:p>
            <a:r>
              <a:rPr lang="en-US" dirty="0">
                <a:latin typeface="Cambria" panose="02040503050406030204" pitchFamily="18" charset="0"/>
                <a:ea typeface="Cambria" panose="02040503050406030204" pitchFamily="18" charset="0"/>
              </a:rPr>
              <a:t>Methodology</a:t>
            </a:r>
          </a:p>
          <a:p>
            <a:r>
              <a:rPr lang="en-US" dirty="0">
                <a:latin typeface="Cambria" panose="02040503050406030204" pitchFamily="18" charset="0"/>
                <a:ea typeface="Cambria" panose="02040503050406030204" pitchFamily="18" charset="0"/>
              </a:rPr>
              <a:t>Observation </a:t>
            </a:r>
          </a:p>
          <a:p>
            <a:r>
              <a:rPr lang="en-US" dirty="0">
                <a:latin typeface="Cambria" panose="02040503050406030204" pitchFamily="18" charset="0"/>
                <a:ea typeface="Cambria" panose="02040503050406030204" pitchFamily="18" charset="0"/>
              </a:rPr>
              <a:t>Result</a:t>
            </a:r>
          </a:p>
          <a:p>
            <a:r>
              <a:rPr lang="en-US" dirty="0">
                <a:latin typeface="Cambria" panose="02040503050406030204" pitchFamily="18" charset="0"/>
                <a:ea typeface="Cambria" panose="02040503050406030204" pitchFamily="18" charset="0"/>
              </a:rPr>
              <a:t>Discussion </a:t>
            </a:r>
          </a:p>
          <a:p>
            <a:r>
              <a:rPr lang="en-US" dirty="0">
                <a:latin typeface="Cambria" panose="02040503050406030204" pitchFamily="18" charset="0"/>
                <a:ea typeface="Cambria" panose="02040503050406030204" pitchFamily="18" charset="0"/>
              </a:rPr>
              <a:t>Uniqueness/Limitations</a:t>
            </a:r>
          </a:p>
          <a:p>
            <a:r>
              <a:rPr lang="en-US" dirty="0">
                <a:latin typeface="Cambria" panose="02040503050406030204" pitchFamily="18" charset="0"/>
                <a:ea typeface="Cambria" panose="02040503050406030204" pitchFamily="18" charset="0"/>
              </a:rPr>
              <a:t>Summary</a:t>
            </a:r>
          </a:p>
          <a:p>
            <a:r>
              <a:rPr lang="en-US" dirty="0">
                <a:latin typeface="Cambria" panose="02040503050406030204" pitchFamily="18" charset="0"/>
                <a:ea typeface="Cambria" panose="02040503050406030204" pitchFamily="18" charset="0"/>
              </a:rPr>
              <a:t>Conclusion</a:t>
            </a:r>
          </a:p>
          <a:p>
            <a:r>
              <a:rPr lang="en-US" dirty="0">
                <a:latin typeface="Cambria" panose="02040503050406030204" pitchFamily="18" charset="0"/>
                <a:ea typeface="Cambria" panose="02040503050406030204" pitchFamily="18" charset="0"/>
              </a:rPr>
              <a:t>References</a:t>
            </a:r>
          </a:p>
          <a:p>
            <a:pPr marL="0" indent="0">
              <a:buNone/>
            </a:pPr>
            <a:endParaRPr lang="en-US" dirty="0"/>
          </a:p>
          <a:p>
            <a:endParaRPr lang="en-IN" dirty="0"/>
          </a:p>
        </p:txBody>
      </p:sp>
      <p:sp>
        <p:nvSpPr>
          <p:cNvPr id="4" name="Slide Number Placeholder 3">
            <a:extLst>
              <a:ext uri="{FF2B5EF4-FFF2-40B4-BE49-F238E27FC236}">
                <a16:creationId xmlns:a16="http://schemas.microsoft.com/office/drawing/2014/main" id="{FF834975-26F1-AC7C-132C-E728FDC6976C}"/>
              </a:ext>
            </a:extLst>
          </p:cNvPr>
          <p:cNvSpPr>
            <a:spLocks noGrp="1"/>
          </p:cNvSpPr>
          <p:nvPr>
            <p:ph type="sldNum" sz="quarter" idx="12"/>
          </p:nvPr>
        </p:nvSpPr>
        <p:spPr/>
        <p:txBody>
          <a:bodyPr/>
          <a:lstStyle/>
          <a:p>
            <a:fld id="{B70E6133-1959-4CB5-B03E-1CD263C5CC3F}" type="slidenum">
              <a:rPr lang="en-IN" smtClean="0"/>
              <a:t>3</a:t>
            </a:fld>
            <a:endParaRPr lang="en-IN"/>
          </a:p>
        </p:txBody>
      </p:sp>
    </p:spTree>
    <p:extLst>
      <p:ext uri="{BB962C8B-B14F-4D97-AF65-F5344CB8AC3E}">
        <p14:creationId xmlns:p14="http://schemas.microsoft.com/office/powerpoint/2010/main" val="22762224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82FBA-43AC-9396-419D-5AC86BC0A0AB}"/>
              </a:ext>
            </a:extLst>
          </p:cNvPr>
          <p:cNvSpPr>
            <a:spLocks noGrp="1"/>
          </p:cNvSpPr>
          <p:nvPr>
            <p:ph type="title"/>
          </p:nvPr>
        </p:nvSpPr>
        <p:spPr>
          <a:xfrm>
            <a:off x="838200" y="-146504"/>
            <a:ext cx="10515600" cy="1325563"/>
          </a:xfrm>
        </p:spPr>
        <p:txBody>
          <a:bodyPr>
            <a:normAutofit/>
          </a:bodyPr>
          <a:lstStyle/>
          <a:p>
            <a:r>
              <a:rPr lang="en-IN" sz="4000" dirty="0">
                <a:latin typeface="Cambria" panose="02040503050406030204" pitchFamily="18" charset="0"/>
                <a:ea typeface="Cambria" panose="02040503050406030204" pitchFamily="18" charset="0"/>
              </a:rPr>
              <a:t>                                    SUMMARY</a:t>
            </a:r>
          </a:p>
        </p:txBody>
      </p:sp>
      <p:sp>
        <p:nvSpPr>
          <p:cNvPr id="3" name="Content Placeholder 2">
            <a:extLst>
              <a:ext uri="{FF2B5EF4-FFF2-40B4-BE49-F238E27FC236}">
                <a16:creationId xmlns:a16="http://schemas.microsoft.com/office/drawing/2014/main" id="{46AFFD08-59A4-84B5-E0EC-F61D40133F53}"/>
              </a:ext>
            </a:extLst>
          </p:cNvPr>
          <p:cNvSpPr>
            <a:spLocks noGrp="1"/>
          </p:cNvSpPr>
          <p:nvPr>
            <p:ph idx="1"/>
          </p:nvPr>
        </p:nvSpPr>
        <p:spPr>
          <a:xfrm>
            <a:off x="604157" y="1179059"/>
            <a:ext cx="10983686" cy="4444546"/>
          </a:xfrm>
        </p:spPr>
        <p:txBody>
          <a:bodyPr/>
          <a:lstStyle/>
          <a:p>
            <a:r>
              <a:rPr lang="en-US" dirty="0">
                <a:latin typeface="Cambria" panose="02040503050406030204" pitchFamily="18" charset="0"/>
                <a:ea typeface="Cambria" panose="02040503050406030204" pitchFamily="18" charset="0"/>
              </a:rPr>
              <a:t> </a:t>
            </a:r>
            <a:r>
              <a:rPr lang="en-US" sz="1800" dirty="0">
                <a:latin typeface="Cambria" panose="02040503050406030204" pitchFamily="18" charset="0"/>
                <a:ea typeface="Cambria" panose="02040503050406030204" pitchFamily="18" charset="0"/>
              </a:rPr>
              <a:t>The study found that the most common post-natal complications were infection (53%) Hypertensive disorders of pregnancy and hematological complications(38%) and 26 (36%) patients respectively.  postpartum hemorrhage (17.5%), coagulative disorders, cardiopulmonary disorders, neurological disorders, and endocrine disorders13 (18%), 10 (14%), 9 (13%), and 10 (14%) patients respectively. Hemorrhage is the least common complication type, occurring in only 5 (7%) patients. </a:t>
            </a:r>
          </a:p>
          <a:p>
            <a:r>
              <a:rPr lang="en-US" sz="1800" dirty="0">
                <a:latin typeface="Cambria" panose="02040503050406030204" pitchFamily="18" charset="0"/>
                <a:ea typeface="Cambria" panose="02040503050406030204" pitchFamily="18" charset="0"/>
              </a:rPr>
              <a:t>Factors that contributed to the development of post-natal complications included maternal age, pre-existing medical conditions, and delivery method.</a:t>
            </a:r>
          </a:p>
          <a:p>
            <a:r>
              <a:rPr lang="en-US" sz="1800" dirty="0">
                <a:latin typeface="Cambria" panose="02040503050406030204" pitchFamily="18" charset="0"/>
                <a:ea typeface="Cambria" panose="02040503050406030204" pitchFamily="18" charset="0"/>
              </a:rPr>
              <a:t>The study did not evaluate the adequacy or effectiveness of treatment and management strategies for post-natal complications.</a:t>
            </a:r>
          </a:p>
          <a:p>
            <a:r>
              <a:rPr lang="en-US" sz="1800" dirty="0">
                <a:latin typeface="Cambria" panose="02040503050406030204" pitchFamily="18" charset="0"/>
                <a:ea typeface="Cambria" panose="02040503050406030204" pitchFamily="18" charset="0"/>
              </a:rPr>
              <a:t>The study concluded that post-natal complications are a significant cause of morbidity and mortality among women and infants in India and suggested the need for developing specific hospital policies and guidelines to prevent, diagnose, and manage them effectively.</a:t>
            </a:r>
            <a:endParaRPr lang="en-IN" sz="1800" dirty="0">
              <a:latin typeface="Cambria" panose="02040503050406030204" pitchFamily="18" charset="0"/>
              <a:ea typeface="Cambria" panose="02040503050406030204" pitchFamily="18" charset="0"/>
            </a:endParaRPr>
          </a:p>
        </p:txBody>
      </p:sp>
      <p:sp>
        <p:nvSpPr>
          <p:cNvPr id="4" name="Slide Number Placeholder 3">
            <a:extLst>
              <a:ext uri="{FF2B5EF4-FFF2-40B4-BE49-F238E27FC236}">
                <a16:creationId xmlns:a16="http://schemas.microsoft.com/office/drawing/2014/main" id="{9C9464EE-C4E5-FFC1-7031-62D2BD66ADA7}"/>
              </a:ext>
            </a:extLst>
          </p:cNvPr>
          <p:cNvSpPr>
            <a:spLocks noGrp="1"/>
          </p:cNvSpPr>
          <p:nvPr>
            <p:ph type="sldNum" sz="quarter" idx="12"/>
          </p:nvPr>
        </p:nvSpPr>
        <p:spPr>
          <a:xfrm>
            <a:off x="8610600" y="6389008"/>
            <a:ext cx="2743200" cy="365125"/>
          </a:xfrm>
        </p:spPr>
        <p:txBody>
          <a:bodyPr/>
          <a:lstStyle/>
          <a:p>
            <a:fld id="{B70E6133-1959-4CB5-B03E-1CD263C5CC3F}" type="slidenum">
              <a:rPr lang="en-IN" smtClean="0">
                <a:latin typeface="Cambria" panose="02040503050406030204" pitchFamily="18" charset="0"/>
                <a:ea typeface="Cambria" panose="02040503050406030204" pitchFamily="18" charset="0"/>
              </a:rPr>
              <a:t>30</a:t>
            </a:fld>
            <a:endParaRPr lang="en-IN">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7825881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4FE9F-2B13-60AB-0EED-2C1911902970}"/>
              </a:ext>
            </a:extLst>
          </p:cNvPr>
          <p:cNvSpPr>
            <a:spLocks noGrp="1"/>
          </p:cNvSpPr>
          <p:nvPr>
            <p:ph type="title"/>
          </p:nvPr>
        </p:nvSpPr>
        <p:spPr>
          <a:xfrm>
            <a:off x="500743" y="0"/>
            <a:ext cx="10515600" cy="1325563"/>
          </a:xfrm>
        </p:spPr>
        <p:txBody>
          <a:bodyPr>
            <a:normAutofit/>
          </a:bodyPr>
          <a:lstStyle/>
          <a:p>
            <a:pPr algn="ctr"/>
            <a:r>
              <a:rPr lang="en-US" sz="4000" b="1" dirty="0">
                <a:latin typeface="Cambria" panose="02040503050406030204" pitchFamily="18" charset="0"/>
                <a:ea typeface="Cambria" panose="02040503050406030204" pitchFamily="18" charset="0"/>
              </a:rPr>
              <a:t>CONCLUSION</a:t>
            </a:r>
            <a:endParaRPr lang="en-IN" sz="4000" b="1"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305FFD6F-967B-E584-24AD-F388A73A7F85}"/>
              </a:ext>
            </a:extLst>
          </p:cNvPr>
          <p:cNvSpPr>
            <a:spLocks noGrp="1"/>
          </p:cNvSpPr>
          <p:nvPr>
            <p:ph idx="1"/>
          </p:nvPr>
        </p:nvSpPr>
        <p:spPr>
          <a:xfrm>
            <a:off x="272143" y="1020876"/>
            <a:ext cx="11647714" cy="4946878"/>
          </a:xfrm>
        </p:spPr>
        <p:txBody>
          <a:bodyPr>
            <a:noAutofit/>
          </a:bodyPr>
          <a:lstStyle/>
          <a:p>
            <a:pPr marL="543560" marR="557530" algn="just">
              <a:lnSpc>
                <a:spcPct val="102000"/>
              </a:lnSpc>
              <a:spcBef>
                <a:spcPts val="110"/>
              </a:spcBef>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This study revealed that 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most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common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were pregnancy related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latin typeface="Cambria" panose="02040503050406030204" pitchFamily="18" charset="0"/>
                <a:ea typeface="Cambria" panose="02040503050406030204" pitchFamily="18" charset="0"/>
              </a:rPr>
              <a:t>infection, Hypertensive disorders of pregnancy and hematological complications and Hemorrhage is the least common complication type</a:t>
            </a:r>
            <a:r>
              <a:rPr lang="en-US" sz="1800" dirty="0">
                <a:effectLst/>
                <a:latin typeface="Cambria" panose="02040503050406030204" pitchFamily="18" charset="0"/>
                <a:ea typeface="Cambria" panose="02040503050406030204" pitchFamily="18" charset="0"/>
                <a:cs typeface="Cambria" panose="02040503050406030204" pitchFamily="18" charset="0"/>
              </a:rPr>
              <a:t>.</a:t>
            </a:r>
          </a:p>
          <a:p>
            <a:pPr marL="543560" marR="557530" algn="just">
              <a:lnSpc>
                <a:spcPct val="102000"/>
              </a:lnSpc>
              <a:spcBef>
                <a:spcPts val="110"/>
              </a:spcBef>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 The majority of the women did not receive adequate post-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natal care</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counselling.</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543560" marR="559435" algn="just">
              <a:lnSpc>
                <a:spcPct val="102000"/>
              </a:lnSpc>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The main factors contributing to the poor quality of post-natal care were lack of awareness,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staff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shortage,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resource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constraints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socio-cultural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barriers.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This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240" dirty="0">
                <a:effectLst/>
                <a:latin typeface="Cambria" panose="02040503050406030204" pitchFamily="18" charset="0"/>
                <a:ea typeface="Cambria" panose="02040503050406030204" pitchFamily="18" charset="0"/>
                <a:cs typeface="Cambria" panose="02040503050406030204" pitchFamily="18" charset="0"/>
              </a:rPr>
              <a:t> </a:t>
            </a:r>
            <a:r>
              <a:rPr lang="en-US" sz="1800" spc="240" dirty="0">
                <a:latin typeface="Cambria" panose="02040503050406030204" pitchFamily="18" charset="0"/>
                <a:ea typeface="Cambria" panose="02040503050406030204" pitchFamily="18" charset="0"/>
                <a:cs typeface="Cambria" panose="02040503050406030204" pitchFamily="18" charset="0"/>
              </a:rPr>
              <a:t>suggest</a:t>
            </a:r>
            <a:r>
              <a:rPr lang="en-US" sz="1800" spc="24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need for strengthening the post-natal care services.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543560" marR="559435" algn="just">
              <a:lnSpc>
                <a:spcPct val="101000"/>
              </a:lnSpc>
              <a:spcBef>
                <a:spcPts val="5"/>
              </a:spcBef>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remain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significant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burden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tertiary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care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hospitals,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leading</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increased morbidity and mortality rates among mothers and infants. This study highlights 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need for systematic monitoring of postnatal complications in tertiary care hospitals and 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importance</a:t>
            </a:r>
            <a:r>
              <a:rPr lang="en-US" sz="1800" spc="2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early</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detection</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management</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these</a:t>
            </a:r>
            <a:r>
              <a:rPr lang="en-US" sz="1800" spc="2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543560" marR="560070" algn="just">
              <a:lnSpc>
                <a:spcPct val="102000"/>
              </a:lnSpc>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Our findings suggest that a multifaceted approach, including appropriate antenatal mother care by staffing, training, 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infrastructure, is needed to effectively manage postnatal complications and improve maternal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 neonatal health outcomes. </a:t>
            </a:r>
          </a:p>
          <a:p>
            <a:pPr marL="543560" marR="560070" algn="just">
              <a:lnSpc>
                <a:spcPct val="102000"/>
              </a:lnSpc>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Further research is needed</a:t>
            </a:r>
            <a:r>
              <a:rPr lang="en-US" sz="1800" spc="24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to identify effective interventions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for preventing and managing postnatal complications in tertiary care hospitals.</a:t>
            </a:r>
          </a:p>
          <a:p>
            <a:pPr marL="543560" marR="560070" algn="just">
              <a:lnSpc>
                <a:spcPct val="102000"/>
              </a:lnSpc>
              <a:spcAft>
                <a:spcPts val="0"/>
              </a:spcAft>
            </a:pPr>
            <a:r>
              <a:rPr lang="en-US" sz="1800" dirty="0">
                <a:effectLst/>
                <a:latin typeface="Cambria" panose="02040503050406030204" pitchFamily="18" charset="0"/>
                <a:ea typeface="Cambria" panose="02040503050406030204" pitchFamily="18" charset="0"/>
                <a:cs typeface="Cambria" panose="02040503050406030204" pitchFamily="18" charset="0"/>
              </a:rPr>
              <a:t> Overall, this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 emphasizes the need for improved postnatal care in tertiary care hospitals to</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reduce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burden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improve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maternal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neonatal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health</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outcomes.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0" indent="0">
              <a:buNone/>
            </a:pP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endParaRPr lang="en-IN" sz="1800" dirty="0">
              <a:latin typeface="Cambria" panose="02040503050406030204" pitchFamily="18" charset="0"/>
              <a:ea typeface="Cambria" panose="02040503050406030204" pitchFamily="18" charset="0"/>
            </a:endParaRPr>
          </a:p>
        </p:txBody>
      </p:sp>
      <p:sp>
        <p:nvSpPr>
          <p:cNvPr id="4" name="Slide Number Placeholder 3">
            <a:extLst>
              <a:ext uri="{FF2B5EF4-FFF2-40B4-BE49-F238E27FC236}">
                <a16:creationId xmlns:a16="http://schemas.microsoft.com/office/drawing/2014/main" id="{5292DC01-875E-9A35-BC78-42BD2E9B1A03}"/>
              </a:ext>
            </a:extLst>
          </p:cNvPr>
          <p:cNvSpPr>
            <a:spLocks noGrp="1"/>
          </p:cNvSpPr>
          <p:nvPr>
            <p:ph type="sldNum" sz="quarter" idx="12"/>
          </p:nvPr>
        </p:nvSpPr>
        <p:spPr/>
        <p:txBody>
          <a:bodyPr/>
          <a:lstStyle/>
          <a:p>
            <a:fld id="{B70E6133-1959-4CB5-B03E-1CD263C5CC3F}" type="slidenum">
              <a:rPr lang="en-IN" smtClean="0">
                <a:latin typeface="Cambria" panose="02040503050406030204" pitchFamily="18" charset="0"/>
                <a:ea typeface="Cambria" panose="02040503050406030204" pitchFamily="18" charset="0"/>
              </a:rPr>
              <a:t>31</a:t>
            </a:fld>
            <a:endParaRPr lang="en-IN">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509747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9C734F-B03F-3128-B996-07291D8914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689" y="0"/>
            <a:ext cx="5302262" cy="6858000"/>
          </a:xfrm>
          <a:prstGeom prst="rect">
            <a:avLst/>
          </a:prstGeom>
        </p:spPr>
      </p:pic>
      <p:sp>
        <p:nvSpPr>
          <p:cNvPr id="5" name="Slide Number Placeholder 4">
            <a:extLst>
              <a:ext uri="{FF2B5EF4-FFF2-40B4-BE49-F238E27FC236}">
                <a16:creationId xmlns:a16="http://schemas.microsoft.com/office/drawing/2014/main" id="{331BAA85-3CA9-E417-9623-9C8ECAA7203D}"/>
              </a:ext>
            </a:extLst>
          </p:cNvPr>
          <p:cNvSpPr>
            <a:spLocks noGrp="1"/>
          </p:cNvSpPr>
          <p:nvPr>
            <p:ph type="sldNum" sz="quarter" idx="12"/>
          </p:nvPr>
        </p:nvSpPr>
        <p:spPr/>
        <p:txBody>
          <a:bodyPr/>
          <a:lstStyle/>
          <a:p>
            <a:fld id="{B70E6133-1959-4CB5-B03E-1CD263C5CC3F}" type="slidenum">
              <a:rPr lang="en-IN" smtClean="0"/>
              <a:t>32</a:t>
            </a:fld>
            <a:endParaRPr lang="en-IN"/>
          </a:p>
        </p:txBody>
      </p:sp>
      <p:pic>
        <p:nvPicPr>
          <p:cNvPr id="6" name="Picture 5">
            <a:extLst>
              <a:ext uri="{FF2B5EF4-FFF2-40B4-BE49-F238E27FC236}">
                <a16:creationId xmlns:a16="http://schemas.microsoft.com/office/drawing/2014/main" id="{AF731025-59B6-E657-484B-54DD2E458A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4510" y="0"/>
            <a:ext cx="5292180" cy="6870185"/>
          </a:xfrm>
          <a:prstGeom prst="rect">
            <a:avLst/>
          </a:prstGeom>
        </p:spPr>
      </p:pic>
    </p:spTree>
    <p:extLst>
      <p:ext uri="{BB962C8B-B14F-4D97-AF65-F5344CB8AC3E}">
        <p14:creationId xmlns:p14="http://schemas.microsoft.com/office/powerpoint/2010/main" val="34895661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CAE10-A254-0B61-3605-58DBBC47852D}"/>
              </a:ext>
            </a:extLst>
          </p:cNvPr>
          <p:cNvSpPr>
            <a:spLocks noGrp="1"/>
          </p:cNvSpPr>
          <p:nvPr>
            <p:ph type="title"/>
          </p:nvPr>
        </p:nvSpPr>
        <p:spPr>
          <a:xfrm>
            <a:off x="3940629" y="226785"/>
            <a:ext cx="4963886" cy="908504"/>
          </a:xfrm>
        </p:spPr>
        <p:txBody>
          <a:bodyPr>
            <a:normAutofit/>
          </a:bodyPr>
          <a:lstStyle/>
          <a:p>
            <a:r>
              <a:rPr lang="en-IN" sz="4000" b="1" dirty="0">
                <a:latin typeface="Cambria" panose="02040503050406030204" pitchFamily="18" charset="0"/>
                <a:ea typeface="Cambria" panose="02040503050406030204" pitchFamily="18" charset="0"/>
              </a:rPr>
              <a:t>REFERENCES</a:t>
            </a:r>
          </a:p>
        </p:txBody>
      </p:sp>
      <p:sp>
        <p:nvSpPr>
          <p:cNvPr id="3" name="Content Placeholder 2">
            <a:extLst>
              <a:ext uri="{FF2B5EF4-FFF2-40B4-BE49-F238E27FC236}">
                <a16:creationId xmlns:a16="http://schemas.microsoft.com/office/drawing/2014/main" id="{0AA7B3C6-03E2-8A9B-46AF-238A26CCD447}"/>
              </a:ext>
            </a:extLst>
          </p:cNvPr>
          <p:cNvSpPr>
            <a:spLocks noGrp="1"/>
          </p:cNvSpPr>
          <p:nvPr>
            <p:ph idx="1"/>
          </p:nvPr>
        </p:nvSpPr>
        <p:spPr>
          <a:xfrm>
            <a:off x="936171" y="1135289"/>
            <a:ext cx="10515600" cy="4351338"/>
          </a:xfrm>
        </p:spPr>
        <p:txBody>
          <a:bodyPr>
            <a:noAutofit/>
          </a:bodyPr>
          <a:lstStyle/>
          <a:p>
            <a:pPr marL="0" indent="0">
              <a:buNone/>
            </a:pPr>
            <a:r>
              <a:rPr lang="en-IN" sz="1800" dirty="0"/>
              <a:t> </a:t>
            </a:r>
            <a:r>
              <a:rPr lang="en-US" sz="1800" dirty="0" err="1">
                <a:effectLst/>
                <a:latin typeface="Times New Roman" panose="02020603050405020304" pitchFamily="18" charset="0"/>
                <a:ea typeface="Times New Roman" panose="02020603050405020304" pitchFamily="18" charset="0"/>
                <a:cs typeface="Cambria" panose="02040503050406030204" pitchFamily="18" charset="0"/>
              </a:rPr>
              <a:t>Konar</a:t>
            </a:r>
            <a:r>
              <a:rPr lang="en-US" sz="1800" dirty="0">
                <a:effectLst/>
                <a:latin typeface="Times New Roman" panose="02020603050405020304" pitchFamily="18" charset="0"/>
                <a:ea typeface="Times New Roman" panose="02020603050405020304" pitchFamily="18" charset="0"/>
                <a:cs typeface="Cambria" panose="02040503050406030204" pitchFamily="18" charset="0"/>
              </a:rPr>
              <a:t> H. DC Dutta’s Textbook of Obstetrics. 2014. </a:t>
            </a:r>
          </a:p>
          <a:p>
            <a:pPr marL="0" indent="0">
              <a:buNone/>
            </a:pPr>
            <a:r>
              <a:rPr lang="en-IN" sz="1800" dirty="0"/>
              <a:t>Susanne </a:t>
            </a:r>
            <a:r>
              <a:rPr lang="en-IN" sz="1800" dirty="0" err="1"/>
              <a:t>Schrey</a:t>
            </a:r>
            <a:r>
              <a:rPr lang="en-IN" sz="1800" dirty="0"/>
              <a:t>-Petersen, </a:t>
            </a:r>
            <a:r>
              <a:rPr lang="en-IN" sz="1800" dirty="0" err="1"/>
              <a:t>Dr.</a:t>
            </a:r>
            <a:r>
              <a:rPr lang="en-IN" sz="1800" dirty="0"/>
              <a:t> med.,1,* Anne Tauscher, Dr.,1 Anne </a:t>
            </a:r>
            <a:r>
              <a:rPr lang="en-IN" sz="1800" dirty="0" err="1"/>
              <a:t>Dathan</a:t>
            </a:r>
            <a:r>
              <a:rPr lang="en-IN" sz="1800" dirty="0"/>
              <a:t>-Stumpf, Dr.,1 and Holger Stepan, Prof.1	Diseases and Complications of the Puerperium</a:t>
            </a:r>
          </a:p>
          <a:p>
            <a:pPr marL="0" indent="0">
              <a:buNone/>
            </a:pPr>
            <a:r>
              <a:rPr lang="en-IN" sz="1800" dirty="0"/>
              <a:t>https://www.ncbi.nlm.nih.gov/pmc/articles/PMC8381608/#:~:text=Fever%2C%20infection</a:t>
            </a:r>
          </a:p>
          <a:p>
            <a:pPr marL="0" indent="0">
              <a:buNone/>
            </a:pPr>
            <a:r>
              <a:rPr lang="en-IN" sz="1800" dirty="0"/>
              <a:t>  ) Vyas, N., Kamath, R., </a:t>
            </a:r>
            <a:r>
              <a:rPr lang="en-IN" sz="1800" dirty="0" err="1"/>
              <a:t>Pattanshetty</a:t>
            </a:r>
            <a:r>
              <a:rPr lang="en-IN" sz="1800" dirty="0"/>
              <a:t>, S., &amp;Binu, V. S. (2016). Postpartum related morbidities among women visiting government health facilities in Udupi Taluk, Karnataka, India. Journal of family medicine and primary care, 5(2), 320–325. </a:t>
            </a:r>
          </a:p>
          <a:p>
            <a:pPr marL="0" indent="0">
              <a:buNone/>
            </a:pPr>
            <a:r>
              <a:rPr lang="en-IN" sz="1800" dirty="0"/>
              <a:t>https://doi.org/10.4103/2249-4863.192319</a:t>
            </a:r>
          </a:p>
          <a:p>
            <a:pPr marL="0" indent="0">
              <a:buNone/>
            </a:pPr>
            <a:r>
              <a:rPr lang="en-IN" sz="1800" dirty="0"/>
              <a:t>  A Pictorial Review of Postpartum Complications</a:t>
            </a:r>
          </a:p>
          <a:p>
            <a:pPr marL="0" indent="0">
              <a:buNone/>
            </a:pPr>
            <a:r>
              <a:rPr lang="en-IN" sz="1800" dirty="0"/>
              <a:t>Marta Gonzalo-</a:t>
            </a:r>
            <a:r>
              <a:rPr lang="en-IN" sz="1800" dirty="0" err="1"/>
              <a:t>Carballes</a:t>
            </a:r>
            <a:r>
              <a:rPr lang="en-IN" sz="1800" dirty="0"/>
              <a:t> , Miguel </a:t>
            </a:r>
            <a:r>
              <a:rPr lang="en-IN" sz="1800" dirty="0" err="1"/>
              <a:t>Ángel</a:t>
            </a:r>
            <a:r>
              <a:rPr lang="en-IN" sz="1800" dirty="0"/>
              <a:t> Ríos-Vives, Eva </a:t>
            </a:r>
            <a:r>
              <a:rPr lang="en-IN" sz="1800" dirty="0" err="1"/>
              <a:t>Castellà</a:t>
            </a:r>
            <a:r>
              <a:rPr lang="en-IN" sz="1800" dirty="0"/>
              <a:t> Fierro, Xavier </a:t>
            </a:r>
            <a:r>
              <a:rPr lang="en-IN" sz="1800" dirty="0" err="1"/>
              <a:t>Gurí</a:t>
            </a:r>
            <a:r>
              <a:rPr lang="en-IN" sz="1800" dirty="0"/>
              <a:t> </a:t>
            </a:r>
            <a:r>
              <a:rPr lang="en-IN" sz="1800" dirty="0" err="1"/>
              <a:t>Azogue</a:t>
            </a:r>
            <a:r>
              <a:rPr lang="en-IN" sz="1800" dirty="0"/>
              <a:t>, Susana </a:t>
            </a:r>
            <a:r>
              <a:rPr lang="en-IN" sz="1800" dirty="0" err="1"/>
              <a:t>Gispert</a:t>
            </a:r>
            <a:r>
              <a:rPr lang="en-IN" sz="1800" dirty="0"/>
              <a:t> Herrero, Alberto Escudero Rodríguez, María </a:t>
            </a:r>
            <a:r>
              <a:rPr lang="en-IN" sz="1800" dirty="0" err="1"/>
              <a:t>Neus</a:t>
            </a:r>
            <a:r>
              <a:rPr lang="en-IN" sz="1800" dirty="0"/>
              <a:t> Rus, Marina Planes-</a:t>
            </a:r>
            <a:r>
              <a:rPr lang="en-IN" sz="1800" dirty="0" err="1"/>
              <a:t>Conangla</a:t>
            </a:r>
            <a:r>
              <a:rPr lang="en-IN" sz="1800" dirty="0"/>
              <a:t>, Jose Miguel Escudero-Fernandez, Pilar </a:t>
            </a:r>
            <a:r>
              <a:rPr lang="en-IN" sz="1800" dirty="0" err="1"/>
              <a:t>Coscojuela</a:t>
            </a:r>
            <a:endParaRPr lang="en-IN" sz="1800" dirty="0"/>
          </a:p>
          <a:p>
            <a:pPr marL="0" indent="0">
              <a:buNone/>
            </a:pPr>
            <a:r>
              <a:rPr lang="en-IN" sz="1800" dirty="0"/>
              <a:t>https://pubs.rsna.org/doi/full/10.1148/rg.2020200031</a:t>
            </a:r>
          </a:p>
        </p:txBody>
      </p:sp>
      <p:sp>
        <p:nvSpPr>
          <p:cNvPr id="4" name="Slide Number Placeholder 3">
            <a:extLst>
              <a:ext uri="{FF2B5EF4-FFF2-40B4-BE49-F238E27FC236}">
                <a16:creationId xmlns:a16="http://schemas.microsoft.com/office/drawing/2014/main" id="{D8828DA0-54EC-14D8-B786-8A158C3840F7}"/>
              </a:ext>
            </a:extLst>
          </p:cNvPr>
          <p:cNvSpPr>
            <a:spLocks noGrp="1"/>
          </p:cNvSpPr>
          <p:nvPr>
            <p:ph type="sldNum" sz="quarter" idx="12"/>
          </p:nvPr>
        </p:nvSpPr>
        <p:spPr/>
        <p:txBody>
          <a:bodyPr/>
          <a:lstStyle/>
          <a:p>
            <a:fld id="{B70E6133-1959-4CB5-B03E-1CD263C5CC3F}" type="slidenum">
              <a:rPr lang="en-IN" smtClean="0"/>
              <a:t>33</a:t>
            </a:fld>
            <a:endParaRPr lang="en-IN"/>
          </a:p>
        </p:txBody>
      </p:sp>
    </p:spTree>
    <p:extLst>
      <p:ext uri="{BB962C8B-B14F-4D97-AF65-F5344CB8AC3E}">
        <p14:creationId xmlns:p14="http://schemas.microsoft.com/office/powerpoint/2010/main" val="26298957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A8D961-03E6-502B-1751-F15C59955D18}"/>
              </a:ext>
            </a:extLst>
          </p:cNvPr>
          <p:cNvSpPr txBox="1"/>
          <p:nvPr/>
        </p:nvSpPr>
        <p:spPr>
          <a:xfrm>
            <a:off x="616352" y="1064654"/>
            <a:ext cx="10333298" cy="4524315"/>
          </a:xfrm>
          <a:prstGeom prst="rect">
            <a:avLst/>
          </a:prstGeom>
          <a:noFill/>
        </p:spPr>
        <p:txBody>
          <a:bodyPr wrap="square">
            <a:spAutoFit/>
          </a:bodyPr>
          <a:lstStyle/>
          <a:p>
            <a:pPr marL="0" indent="0">
              <a:buNone/>
            </a:pPr>
            <a:r>
              <a:rPr lang="en-IN" sz="1800" dirty="0"/>
              <a:t> Maternal mortality : Newsroom/Fact sheets/Detail/Maternal mortality</a:t>
            </a:r>
          </a:p>
          <a:p>
            <a:pPr marL="0" indent="0">
              <a:buNone/>
            </a:pPr>
            <a:r>
              <a:rPr lang="en-IN" sz="1800" dirty="0"/>
              <a:t>https://www.who.int/news-room/fact-sheets/detail/maternal-mortality</a:t>
            </a:r>
          </a:p>
          <a:p>
            <a:pPr marL="0" indent="0">
              <a:buNone/>
            </a:pPr>
            <a:endParaRPr lang="en-IN" sz="1800" dirty="0"/>
          </a:p>
          <a:p>
            <a:pPr marL="0" indent="0">
              <a:buNone/>
            </a:pPr>
            <a:r>
              <a:rPr lang="en-IN" sz="1800" dirty="0"/>
              <a:t>  Say L, Chou D, Gemmill A et al. Global Causes of Maternal Death: A WHO Systematic Analysis. Lancet Global Health. 2014;2(6): e323-e333. https://www.thelancet.com/journals/langlo/article/PIIS2214-109X(14)70227-X/fulltext</a:t>
            </a:r>
          </a:p>
          <a:p>
            <a:pPr marL="0" indent="0">
              <a:buNone/>
            </a:pPr>
            <a:endParaRPr lang="en-IN" sz="1800" dirty="0"/>
          </a:p>
          <a:p>
            <a:pPr marL="0" indent="0">
              <a:buNone/>
            </a:pPr>
            <a:r>
              <a:rPr lang="en-IN" sz="1800" dirty="0"/>
              <a:t>  </a:t>
            </a:r>
            <a:r>
              <a:rPr lang="en-IN" sz="1800" dirty="0" err="1"/>
              <a:t>Koblinsky</a:t>
            </a:r>
            <a:r>
              <a:rPr lang="en-IN" sz="1800" dirty="0"/>
              <a:t>, M., Chowdhury, M. E., Moran, A., &amp;</a:t>
            </a:r>
            <a:r>
              <a:rPr lang="en-IN" sz="1800" dirty="0" err="1"/>
              <a:t>Ronsmans</a:t>
            </a:r>
            <a:r>
              <a:rPr lang="en-IN" sz="1800" dirty="0"/>
              <a:t>, C. (2012). </a:t>
            </a:r>
          </a:p>
          <a:p>
            <a:pPr marL="0" indent="0">
              <a:buNone/>
            </a:pPr>
            <a:r>
              <a:rPr lang="en-IN" sz="1800" dirty="0"/>
              <a:t>Maternal morbidity </a:t>
            </a:r>
          </a:p>
          <a:p>
            <a:pPr marL="0" indent="0">
              <a:buNone/>
            </a:pPr>
            <a:r>
              <a:rPr lang="en-IN" sz="1800" dirty="0"/>
              <a:t>and disability and their consequences: neglected agenda in maternal health. Journal of health, https://www.ncbi.nlm.nih.gov/pmc/articles/PMC3397324/</a:t>
            </a:r>
          </a:p>
          <a:p>
            <a:pPr marL="0" indent="0">
              <a:buNone/>
            </a:pPr>
            <a:endParaRPr lang="en-IN" sz="1800" dirty="0"/>
          </a:p>
          <a:p>
            <a:pPr marL="0" indent="0">
              <a:buNone/>
            </a:pPr>
            <a:r>
              <a:rPr lang="en-IN" sz="1800" dirty="0"/>
              <a:t>  </a:t>
            </a:r>
            <a:r>
              <a:rPr lang="en-IN" sz="1800" dirty="0" err="1"/>
              <a:t>Centers</a:t>
            </a:r>
            <a:r>
              <a:rPr lang="en-IN" sz="1800" dirty="0"/>
              <a:t> for Disease Control and Prevention. Severe maternal morbidity in the United States  [internet]. CDC; 2017 [cited 2019 Nov 25]. Available from: </a:t>
            </a:r>
          </a:p>
          <a:p>
            <a:pPr marL="0" indent="0">
              <a:buNone/>
            </a:pPr>
            <a:r>
              <a:rPr lang="en-IN" sz="1800" dirty="0"/>
              <a:t>https://www.cdc.gov/reproductive</a:t>
            </a:r>
          </a:p>
          <a:p>
            <a:pPr marL="0" indent="0">
              <a:buNone/>
            </a:pPr>
            <a:r>
              <a:rPr lang="en-IN" sz="1800" dirty="0"/>
              <a:t>https://www.cdc.gov/hearher/pregnant-postpartum-women/index.html</a:t>
            </a:r>
            <a:endParaRPr lang="en-IN" dirty="0"/>
          </a:p>
        </p:txBody>
      </p:sp>
      <p:sp>
        <p:nvSpPr>
          <p:cNvPr id="2" name="Slide Number Placeholder 1">
            <a:extLst>
              <a:ext uri="{FF2B5EF4-FFF2-40B4-BE49-F238E27FC236}">
                <a16:creationId xmlns:a16="http://schemas.microsoft.com/office/drawing/2014/main" id="{2F4BE5B3-A166-2582-F1EA-5BDA23617472}"/>
              </a:ext>
            </a:extLst>
          </p:cNvPr>
          <p:cNvSpPr>
            <a:spLocks noGrp="1"/>
          </p:cNvSpPr>
          <p:nvPr>
            <p:ph type="sldNum" sz="quarter" idx="12"/>
          </p:nvPr>
        </p:nvSpPr>
        <p:spPr/>
        <p:txBody>
          <a:bodyPr/>
          <a:lstStyle/>
          <a:p>
            <a:fld id="{B70E6133-1959-4CB5-B03E-1CD263C5CC3F}" type="slidenum">
              <a:rPr lang="en-IN" smtClean="0"/>
              <a:t>34</a:t>
            </a:fld>
            <a:endParaRPr lang="en-IN"/>
          </a:p>
        </p:txBody>
      </p:sp>
    </p:spTree>
    <p:extLst>
      <p:ext uri="{BB962C8B-B14F-4D97-AF65-F5344CB8AC3E}">
        <p14:creationId xmlns:p14="http://schemas.microsoft.com/office/powerpoint/2010/main" val="2108515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F40D4B1-EB3A-B17D-8AFB-B78C673A9F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
        <p:nvSpPr>
          <p:cNvPr id="2" name="Slide Number Placeholder 1">
            <a:extLst>
              <a:ext uri="{FF2B5EF4-FFF2-40B4-BE49-F238E27FC236}">
                <a16:creationId xmlns:a16="http://schemas.microsoft.com/office/drawing/2014/main" id="{92E88767-A677-71B6-F909-17025FBADFD2}"/>
              </a:ext>
            </a:extLst>
          </p:cNvPr>
          <p:cNvSpPr>
            <a:spLocks noGrp="1"/>
          </p:cNvSpPr>
          <p:nvPr>
            <p:ph type="sldNum" sz="quarter" idx="12"/>
          </p:nvPr>
        </p:nvSpPr>
        <p:spPr/>
        <p:txBody>
          <a:bodyPr/>
          <a:lstStyle/>
          <a:p>
            <a:fld id="{B70E6133-1959-4CB5-B03E-1CD263C5CC3F}" type="slidenum">
              <a:rPr lang="en-IN" smtClean="0"/>
              <a:t>35</a:t>
            </a:fld>
            <a:endParaRPr lang="en-IN"/>
          </a:p>
        </p:txBody>
      </p:sp>
    </p:spTree>
    <p:extLst>
      <p:ext uri="{BB962C8B-B14F-4D97-AF65-F5344CB8AC3E}">
        <p14:creationId xmlns:p14="http://schemas.microsoft.com/office/powerpoint/2010/main" val="3024563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33DE7-27FF-874D-92CF-6C9AFBDE2717}"/>
              </a:ext>
            </a:extLst>
          </p:cNvPr>
          <p:cNvSpPr>
            <a:spLocks noGrp="1"/>
          </p:cNvSpPr>
          <p:nvPr>
            <p:ph type="title"/>
          </p:nvPr>
        </p:nvSpPr>
        <p:spPr/>
        <p:txBody>
          <a:bodyPr>
            <a:normAutofit/>
          </a:bodyPr>
          <a:lstStyle/>
          <a:p>
            <a:pPr algn="ctr"/>
            <a:r>
              <a:rPr lang="en-US" sz="4000" dirty="0">
                <a:latin typeface="Cambria" panose="02040503050406030204" pitchFamily="18" charset="0"/>
                <a:ea typeface="Cambria" panose="02040503050406030204" pitchFamily="18" charset="0"/>
              </a:rPr>
              <a:t>What Are Postnatal Complications ?</a:t>
            </a:r>
            <a:endParaRPr lang="en-IN" sz="4000"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524C306B-3FF6-C530-88A0-0BD4CBC072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7266" y="1519236"/>
            <a:ext cx="4141335" cy="4141335"/>
          </a:xfrm>
          <a:prstGeom prst="rect">
            <a:avLst/>
          </a:prstGeom>
        </p:spPr>
      </p:pic>
      <p:sp>
        <p:nvSpPr>
          <p:cNvPr id="3" name="Slide Number Placeholder 2">
            <a:extLst>
              <a:ext uri="{FF2B5EF4-FFF2-40B4-BE49-F238E27FC236}">
                <a16:creationId xmlns:a16="http://schemas.microsoft.com/office/drawing/2014/main" id="{234390E7-8E3B-2FF9-19BD-C86DD32D393D}"/>
              </a:ext>
            </a:extLst>
          </p:cNvPr>
          <p:cNvSpPr>
            <a:spLocks noGrp="1"/>
          </p:cNvSpPr>
          <p:nvPr>
            <p:ph type="sldNum" sz="quarter" idx="12"/>
          </p:nvPr>
        </p:nvSpPr>
        <p:spPr/>
        <p:txBody>
          <a:bodyPr/>
          <a:lstStyle/>
          <a:p>
            <a:fld id="{B70E6133-1959-4CB5-B03E-1CD263C5CC3F}" type="slidenum">
              <a:rPr lang="en-IN" smtClean="0"/>
              <a:t>4</a:t>
            </a:fld>
            <a:endParaRPr lang="en-IN"/>
          </a:p>
        </p:txBody>
      </p:sp>
    </p:spTree>
    <p:extLst>
      <p:ext uri="{BB962C8B-B14F-4D97-AF65-F5344CB8AC3E}">
        <p14:creationId xmlns:p14="http://schemas.microsoft.com/office/powerpoint/2010/main" val="1969718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9235D8-4089-EBA5-4F9B-E472931A4602}"/>
              </a:ext>
            </a:extLst>
          </p:cNvPr>
          <p:cNvSpPr>
            <a:spLocks noGrp="1"/>
          </p:cNvSpPr>
          <p:nvPr>
            <p:ph idx="1"/>
          </p:nvPr>
        </p:nvSpPr>
        <p:spPr>
          <a:xfrm>
            <a:off x="729342" y="519339"/>
            <a:ext cx="10733314" cy="4368346"/>
          </a:xfrm>
        </p:spPr>
        <p:txBody>
          <a:bodyPr/>
          <a:lstStyle/>
          <a:p>
            <a:r>
              <a:rPr lang="en-US" sz="1800" b="1" dirty="0">
                <a:effectLst/>
                <a:latin typeface="Cambria" panose="02040503050406030204" pitchFamily="18" charset="0"/>
                <a:ea typeface="Cambria" panose="02040503050406030204" pitchFamily="18" charset="0"/>
                <a:cs typeface="Cambria" panose="02040503050406030204" pitchFamily="18" charset="0"/>
              </a:rPr>
              <a:t>The period later the delivery of the placenta and the subsequent six weeks is termed as the</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postpartum</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period</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terms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postpartum/postpartum/puerperium</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used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interchangeably). </a:t>
            </a:r>
            <a:r>
              <a:rPr lang="en-US" sz="1800" b="1" dirty="0">
                <a:effectLst/>
                <a:latin typeface="Cambria" panose="02040503050406030204" pitchFamily="18" charset="0"/>
                <a:ea typeface="Cambria" panose="02040503050406030204" pitchFamily="18" charset="0"/>
                <a:cs typeface="Cambria" panose="02040503050406030204" pitchFamily="18" charset="0"/>
              </a:rPr>
              <a:t>This is a critical time for the physical and mental health of the new mother</a:t>
            </a:r>
            <a:r>
              <a:rPr lang="en-US" sz="1800" dirty="0">
                <a:effectLst/>
                <a:latin typeface="Cambria" panose="02040503050406030204" pitchFamily="18" charset="0"/>
                <a:ea typeface="Cambria" panose="02040503050406030204" pitchFamily="18" charset="0"/>
                <a:cs typeface="Cambria" panose="02040503050406030204" pitchFamily="18" charset="0"/>
              </a:rPr>
              <a: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p>
          <a:p>
            <a:r>
              <a:rPr lang="en-US" sz="1800" b="1" dirty="0">
                <a:effectLst/>
                <a:latin typeface="Cambria" panose="02040503050406030204" pitchFamily="18" charset="0"/>
                <a:ea typeface="Cambria" panose="02040503050406030204" pitchFamily="18" charset="0"/>
                <a:cs typeface="Cambria" panose="02040503050406030204" pitchFamily="18" charset="0"/>
              </a:rPr>
              <a:t>During this period, drastic anatomical and physiological </a:t>
            </a:r>
            <a:r>
              <a:rPr lang="en-US" sz="1800" dirty="0">
                <a:effectLst/>
                <a:latin typeface="Cambria" panose="02040503050406030204" pitchFamily="18" charset="0"/>
                <a:ea typeface="Cambria" panose="02040503050406030204" pitchFamily="18" charset="0"/>
                <a:cs typeface="Cambria" panose="02040503050406030204" pitchFamily="18" charset="0"/>
              </a:rPr>
              <a:t>(pregnancy-related) </a:t>
            </a:r>
            <a:r>
              <a:rPr lang="en-US" sz="1800" b="1" dirty="0">
                <a:effectLst/>
                <a:latin typeface="Cambria" panose="02040503050406030204" pitchFamily="18" charset="0"/>
                <a:ea typeface="Cambria" panose="02040503050406030204" pitchFamily="18" charset="0"/>
                <a:cs typeface="Cambria" panose="02040503050406030204" pitchFamily="18" charset="0"/>
              </a:rPr>
              <a:t>changes occur in</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the pregnant mother </a:t>
            </a:r>
            <a:r>
              <a:rPr lang="en-US" sz="1800" dirty="0">
                <a:effectLst/>
                <a:latin typeface="Cambria" panose="02040503050406030204" pitchFamily="18" charset="0"/>
                <a:ea typeface="Cambria" panose="02040503050406030204" pitchFamily="18" charset="0"/>
                <a:cs typeface="Cambria" panose="02040503050406030204" pitchFamily="18" charset="0"/>
              </a:rPr>
              <a:t>to return from pregnancy to in the non-pregnant state, i.e. In the pre-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pregnancy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state.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Therefore,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body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undergoes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significant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physiological</a:t>
            </a:r>
            <a:r>
              <a:rPr lang="en-US" sz="1800" spc="24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changes</a:t>
            </a:r>
            <a:r>
              <a:rPr lang="en-US" sz="1800" spc="24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after</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delivery and are as important as pregnancy and delivery are in terms of risks to maternal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health.</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Certain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pregnancy-related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diseases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can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manifest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during</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abnormal</a:t>
            </a:r>
            <a:r>
              <a:rPr lang="en-US" sz="1800" spc="24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puerperium.</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Termed</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a:t>
            </a:r>
            <a:r>
              <a:rPr lang="en-US" sz="1800" spc="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diseases</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puerperium</a:t>
            </a:r>
            <a:r>
              <a:rPr lang="en-US" sz="1800" spc="1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3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postpartum</a:t>
            </a:r>
            <a:r>
              <a:rPr lang="en-US" sz="1800" spc="2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p>
          <a:p>
            <a:r>
              <a:rPr lang="en-US" sz="1800" dirty="0">
                <a:effectLst/>
                <a:latin typeface="Cambria" panose="02040503050406030204" pitchFamily="18" charset="0"/>
                <a:ea typeface="Cambria" panose="02040503050406030204" pitchFamily="18" charset="0"/>
                <a:cs typeface="Cambria" panose="02040503050406030204" pitchFamily="18" charset="0"/>
              </a:rPr>
              <a:t>An estimate shows, of </a:t>
            </a:r>
            <a:r>
              <a:rPr lang="en-US" sz="1800" b="1" dirty="0">
                <a:effectLst/>
                <a:latin typeface="Cambria" panose="02040503050406030204" pitchFamily="18" charset="0"/>
                <a:ea typeface="Cambria" panose="02040503050406030204" pitchFamily="18" charset="0"/>
                <a:cs typeface="Cambria" panose="02040503050406030204" pitchFamily="18" charset="0"/>
              </a:rPr>
              <a:t>the total global incidence of maternal mortality, 25% occurs in India</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alone</a:t>
            </a:r>
            <a:r>
              <a:rPr lang="en-US" sz="1800" dirty="0">
                <a:effectLst/>
                <a:latin typeface="Cambria" panose="02040503050406030204" pitchFamily="18" charset="0"/>
                <a:ea typeface="Cambria" panose="02040503050406030204" pitchFamily="18" charset="0"/>
                <a:cs typeface="Cambria" panose="02040503050406030204" pitchFamily="18" charset="0"/>
              </a:rPr>
              <a: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India</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observes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the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largest</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number</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neonatal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maternal</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deaths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any</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single</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no. of necessary </a:t>
            </a:r>
            <a:r>
              <a:rPr lang="en-US" sz="1800" b="1" dirty="0">
                <a:effectLst/>
                <a:latin typeface="Cambria" panose="02040503050406030204" pitchFamily="18" charset="0"/>
                <a:ea typeface="Cambria" panose="02040503050406030204" pitchFamily="18" charset="0"/>
                <a:cs typeface="Cambria" panose="02040503050406030204" pitchFamily="18" charset="0"/>
              </a:rPr>
              <a:t>Complications related to pregnancy, childbirth, and postpartum period may cause</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death or continuous morbidities that affect a women's heath for a shorter or longer period</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during or</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after</a:t>
            </a:r>
            <a:r>
              <a:rPr lang="en-US" sz="1800" b="1" spc="5" dirty="0">
                <a:effectLst/>
                <a:latin typeface="Cambria" panose="02040503050406030204" pitchFamily="18" charset="0"/>
                <a:ea typeface="Cambria" panose="02040503050406030204" pitchFamily="18" charset="0"/>
                <a:cs typeface="Cambria" panose="02040503050406030204" pitchFamily="18" charset="0"/>
              </a:rPr>
              <a:t> </a:t>
            </a:r>
            <a:r>
              <a:rPr lang="en-US" sz="1800" b="1" dirty="0">
                <a:effectLst/>
                <a:latin typeface="Cambria" panose="02040503050406030204" pitchFamily="18" charset="0"/>
                <a:ea typeface="Cambria" panose="02040503050406030204" pitchFamily="18" charset="0"/>
                <a:cs typeface="Cambria" panose="02040503050406030204" pitchFamily="18" charset="0"/>
              </a:rPr>
              <a:t>delivery.</a:t>
            </a:r>
            <a:endParaRPr lang="en-IN" b="1" dirty="0"/>
          </a:p>
        </p:txBody>
      </p:sp>
      <p:sp>
        <p:nvSpPr>
          <p:cNvPr id="5" name="TextBox 4">
            <a:extLst>
              <a:ext uri="{FF2B5EF4-FFF2-40B4-BE49-F238E27FC236}">
                <a16:creationId xmlns:a16="http://schemas.microsoft.com/office/drawing/2014/main" id="{1B97DE7B-D7A6-AF98-1FBE-2DDE27925B6D}"/>
              </a:ext>
            </a:extLst>
          </p:cNvPr>
          <p:cNvSpPr txBox="1"/>
          <p:nvPr/>
        </p:nvSpPr>
        <p:spPr>
          <a:xfrm>
            <a:off x="887187" y="4304436"/>
            <a:ext cx="10417629" cy="1754326"/>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Complications of the Puerperium(2021</a:t>
            </a:r>
            <a:r>
              <a:rPr lang="en-US" sz="1800" dirty="0">
                <a:effectLst/>
                <a:latin typeface="Times New Roman" panose="02020603050405020304" pitchFamily="18" charset="0"/>
                <a:ea typeface="Times New Roman" panose="02020603050405020304" pitchFamily="18" charset="0"/>
              </a:rPr>
              <a:t>): These</a:t>
            </a:r>
            <a:r>
              <a:rPr lang="en-US" sz="1800" b="1" dirty="0">
                <a:effectLst/>
                <a:latin typeface="Times New Roman" panose="02020603050405020304" pitchFamily="18" charset="0"/>
                <a:ea typeface="Times New Roman" panose="02020603050405020304" pitchFamily="18" charset="0"/>
              </a:rPr>
              <a:t> changes </a:t>
            </a:r>
            <a:r>
              <a:rPr lang="en-US" sz="1800" dirty="0">
                <a:effectLst/>
                <a:latin typeface="Times New Roman" panose="02020603050405020304" pitchFamily="18" charset="0"/>
                <a:ea typeface="Times New Roman" panose="02020603050405020304" pitchFamily="18" charset="0"/>
              </a:rPr>
              <a:t>include those</a:t>
            </a:r>
            <a:r>
              <a:rPr lang="en-US" sz="1800" b="1" dirty="0">
                <a:effectLst/>
                <a:latin typeface="Times New Roman" panose="02020603050405020304" pitchFamily="18" charset="0"/>
                <a:ea typeface="Times New Roman" panose="02020603050405020304" pitchFamily="18" charset="0"/>
              </a:rPr>
              <a:t> in </a:t>
            </a:r>
            <a:r>
              <a:rPr lang="en-US" sz="1800" dirty="0">
                <a:effectLst/>
                <a:latin typeface="Times New Roman" panose="02020603050405020304" pitchFamily="18" charset="0"/>
                <a:ea typeface="Times New Roman" panose="02020603050405020304" pitchFamily="18" charset="0"/>
              </a:rPr>
              <a:t>the </a:t>
            </a:r>
            <a:r>
              <a:rPr lang="en-US" sz="1800" b="1" dirty="0">
                <a:effectLst/>
                <a:latin typeface="Times New Roman" panose="02020603050405020304" pitchFamily="18" charset="0"/>
                <a:ea typeface="Times New Roman" panose="02020603050405020304" pitchFamily="18" charset="0"/>
              </a:rPr>
              <a:t>reproductive, urinary, cardiovascular, GI, and endocrine systems</a:t>
            </a:r>
            <a:r>
              <a:rPr lang="en-US" sz="1800" dirty="0">
                <a:effectLst/>
                <a:latin typeface="Times New Roman" panose="02020603050405020304" pitchFamily="18" charset="0"/>
                <a:ea typeface="Times New Roman" panose="02020603050405020304" pitchFamily="18" charset="0"/>
              </a:rPr>
              <a:t>. Abnormal puerperium can range from </a:t>
            </a:r>
            <a:r>
              <a:rPr lang="en-US" sz="1800" b="1" dirty="0">
                <a:effectLst/>
                <a:latin typeface="Times New Roman" panose="02020603050405020304" pitchFamily="18" charset="0"/>
                <a:ea typeface="Times New Roman" panose="02020603050405020304" pitchFamily="18" charset="0"/>
              </a:rPr>
              <a:t>potentially life-threatening diseases</a:t>
            </a: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including severe hemorrhage </a:t>
            </a:r>
            <a:r>
              <a:rPr lang="en-US" sz="1800" dirty="0">
                <a:effectLst/>
                <a:latin typeface="Times New Roman" panose="02020603050405020304" pitchFamily="18" charset="0"/>
                <a:ea typeface="Times New Roman" panose="02020603050405020304" pitchFamily="18" charset="0"/>
              </a:rPr>
              <a:t>in the immediate postnatal period, </a:t>
            </a:r>
            <a:r>
              <a:rPr lang="en-US" sz="1800" b="1" dirty="0">
                <a:effectLst/>
                <a:latin typeface="Times New Roman" panose="02020603050405020304" pitchFamily="18" charset="0"/>
                <a:ea typeface="Times New Roman" panose="02020603050405020304" pitchFamily="18" charset="0"/>
              </a:rPr>
              <a:t>hypertensive</a:t>
            </a:r>
            <a:r>
              <a:rPr lang="en-US" sz="1800" dirty="0">
                <a:effectLst/>
                <a:latin typeface="Times New Roman" panose="02020603050405020304" pitchFamily="18" charset="0"/>
                <a:ea typeface="Times New Roman" panose="02020603050405020304" pitchFamily="18" charset="0"/>
              </a:rPr>
              <a:t> complications and </a:t>
            </a:r>
            <a:r>
              <a:rPr lang="en-US" sz="1800" b="1" dirty="0">
                <a:effectLst/>
                <a:latin typeface="Times New Roman" panose="02020603050405020304" pitchFamily="18" charset="0"/>
                <a:ea typeface="Times New Roman" panose="02020603050405020304" pitchFamily="18" charset="0"/>
              </a:rPr>
              <a:t>infections</a:t>
            </a:r>
            <a:r>
              <a:rPr lang="en-US" sz="1800" dirty="0">
                <a:effectLst/>
                <a:latin typeface="Times New Roman" panose="02020603050405020304" pitchFamily="18" charset="0"/>
                <a:ea typeface="Times New Roman" panose="02020603050405020304" pitchFamily="18" charset="0"/>
              </a:rPr>
              <a:t> in the early postnatal period, and thrombosis/embolism throughout the puerperium, as well as complications due to </a:t>
            </a:r>
            <a:r>
              <a:rPr lang="en-US" sz="1800" b="1" dirty="0">
                <a:effectLst/>
                <a:latin typeface="Times New Roman" panose="02020603050405020304" pitchFamily="18" charset="0"/>
                <a:ea typeface="Times New Roman" panose="02020603050405020304" pitchFamily="18" charset="0"/>
              </a:rPr>
              <a:t>pre-existing diseases</a:t>
            </a:r>
            <a:r>
              <a:rPr lang="en-US" sz="1800" dirty="0">
                <a:effectLst/>
                <a:latin typeface="Times New Roman" panose="02020603050405020304" pitchFamily="18" charset="0"/>
                <a:ea typeface="Times New Roman" panose="02020603050405020304" pitchFamily="18" charset="0"/>
              </a:rPr>
              <a:t>, such as </a:t>
            </a:r>
            <a:r>
              <a:rPr lang="en-US" sz="1800" b="1" dirty="0">
                <a:effectLst/>
                <a:latin typeface="Times New Roman" panose="02020603050405020304" pitchFamily="18" charset="0"/>
                <a:ea typeface="Times New Roman" panose="02020603050405020304" pitchFamily="18" charset="0"/>
              </a:rPr>
              <a:t>cardiac disease</a:t>
            </a:r>
            <a:r>
              <a:rPr lang="en-US" sz="180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Potentially non-life-threatening conditions</a:t>
            </a:r>
            <a:r>
              <a:rPr lang="en-US" sz="1800" dirty="0">
                <a:effectLst/>
                <a:latin typeface="Times New Roman" panose="02020603050405020304" pitchFamily="18" charset="0"/>
                <a:ea typeface="Times New Roman" panose="02020603050405020304" pitchFamily="18" charset="0"/>
              </a:rPr>
              <a:t> includes other</a:t>
            </a:r>
            <a:r>
              <a:rPr lang="en-US" sz="1800" b="1" dirty="0">
                <a:effectLst/>
                <a:latin typeface="Times New Roman" panose="02020603050405020304" pitchFamily="18" charset="0"/>
                <a:ea typeface="Times New Roman" panose="02020603050405020304" pitchFamily="18" charset="0"/>
              </a:rPr>
              <a:t> infections </a:t>
            </a:r>
            <a:r>
              <a:rPr lang="en-US" sz="1800" dirty="0">
                <a:effectLst/>
                <a:latin typeface="Times New Roman" panose="02020603050405020304" pitchFamily="18" charset="0"/>
                <a:ea typeface="Times New Roman" panose="02020603050405020304" pitchFamily="18" charset="0"/>
              </a:rPr>
              <a:t>(urinary tract infection, mastitis, and wound infections)</a:t>
            </a:r>
            <a:endParaRPr lang="en-IN" dirty="0"/>
          </a:p>
        </p:txBody>
      </p:sp>
      <p:sp>
        <p:nvSpPr>
          <p:cNvPr id="7" name="TextBox 6">
            <a:extLst>
              <a:ext uri="{FF2B5EF4-FFF2-40B4-BE49-F238E27FC236}">
                <a16:creationId xmlns:a16="http://schemas.microsoft.com/office/drawing/2014/main" id="{E278FB36-F595-6A80-A00E-9215B69E1EFB}"/>
              </a:ext>
            </a:extLst>
          </p:cNvPr>
          <p:cNvSpPr txBox="1"/>
          <p:nvPr/>
        </p:nvSpPr>
        <p:spPr>
          <a:xfrm>
            <a:off x="887184" y="5914535"/>
            <a:ext cx="9769930" cy="383759"/>
          </a:xfrm>
          <a:prstGeom prst="rect">
            <a:avLst/>
          </a:prstGeom>
          <a:noFill/>
        </p:spPr>
        <p:txBody>
          <a:bodyPr wrap="square">
            <a:spAutoFit/>
          </a:bodyPr>
          <a:lstStyle/>
          <a:p>
            <a:pPr algn="just">
              <a:lnSpc>
                <a:spcPct val="115000"/>
              </a:lnSpc>
            </a:pPr>
            <a:r>
              <a:rPr lang="en-US" sz="1800" b="1" dirty="0">
                <a:effectLst/>
                <a:latin typeface="Cambria" panose="02040503050406030204" pitchFamily="18" charset="0"/>
                <a:ea typeface="Cambria" panose="02040503050406030204" pitchFamily="18" charset="0"/>
                <a:cs typeface="Times New Roman" panose="02020603050405020304" pitchFamily="18" charset="0"/>
              </a:rPr>
              <a:t>breastfeeding disorders, incontinence, pelvic floor dysfunction, and postpartum thyroiditis </a:t>
            </a:r>
            <a:r>
              <a:rPr lang="en-US" sz="1800" baseline="30000" dirty="0">
                <a:effectLst/>
                <a:latin typeface="Cambria" panose="02040503050406030204" pitchFamily="18" charset="0"/>
                <a:ea typeface="Cambria" panose="02040503050406030204" pitchFamily="18" charset="0"/>
                <a:cs typeface="Times New Roman" panose="02020603050405020304" pitchFamily="18" charset="0"/>
              </a:rPr>
              <a:t>,</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8CE1F73B-C927-C06E-B9C8-A6D6F791BCDE}"/>
              </a:ext>
            </a:extLst>
          </p:cNvPr>
          <p:cNvSpPr>
            <a:spLocks noGrp="1"/>
          </p:cNvSpPr>
          <p:nvPr>
            <p:ph type="sldNum" sz="quarter" idx="12"/>
          </p:nvPr>
        </p:nvSpPr>
        <p:spPr/>
        <p:txBody>
          <a:bodyPr/>
          <a:lstStyle/>
          <a:p>
            <a:fld id="{B70E6133-1959-4CB5-B03E-1CD263C5CC3F}" type="slidenum">
              <a:rPr lang="en-IN" smtClean="0"/>
              <a:t>5</a:t>
            </a:fld>
            <a:endParaRPr lang="en-IN" dirty="0"/>
          </a:p>
        </p:txBody>
      </p:sp>
    </p:spTree>
    <p:extLst>
      <p:ext uri="{BB962C8B-B14F-4D97-AF65-F5344CB8AC3E}">
        <p14:creationId xmlns:p14="http://schemas.microsoft.com/office/powerpoint/2010/main" val="3945476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DC658D1-8B56-9F7A-70F5-D351C953939E}"/>
              </a:ext>
            </a:extLst>
          </p:cNvPr>
          <p:cNvSpPr txBox="1"/>
          <p:nvPr/>
        </p:nvSpPr>
        <p:spPr>
          <a:xfrm>
            <a:off x="533400" y="685800"/>
            <a:ext cx="10929257" cy="4914230"/>
          </a:xfrm>
          <a:prstGeom prst="rect">
            <a:avLst/>
          </a:prstGeom>
          <a:noFill/>
        </p:spPr>
        <p:txBody>
          <a:bodyPr wrap="square">
            <a:spAutoFit/>
          </a:bodyPr>
          <a:lstStyle/>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The spectrum of  postpartum  complications  ranges  from  relatively  </a:t>
            </a:r>
            <a:r>
              <a:rPr lang="en-US" sz="1800" b="1" dirty="0">
                <a:effectLst/>
                <a:latin typeface="Cambria" panose="02040503050406030204" pitchFamily="18" charset="0"/>
                <a:ea typeface="Cambria" panose="02040503050406030204" pitchFamily="18" charset="0"/>
                <a:cs typeface="Times New Roman" panose="02020603050405020304" pitchFamily="18" charset="0"/>
              </a:rPr>
              <a:t>self-limiting to life-threatening</a:t>
            </a:r>
            <a:r>
              <a:rPr lang="en-US" sz="1800" dirty="0">
                <a:effectLst/>
                <a:latin typeface="Cambria" panose="02040503050406030204" pitchFamily="18" charset="0"/>
                <a:ea typeface="Cambria" panose="02040503050406030204" pitchFamily="18" charset="0"/>
                <a:cs typeface="Times New Roman" panose="02020603050405020304" pitchFamily="18" charset="0"/>
              </a:rPr>
              <a:t> conditions that can be divided into eight categories:</a:t>
            </a:r>
          </a:p>
          <a:p>
            <a:pPr algn="just">
              <a:lnSpc>
                <a:spcPct val="115000"/>
              </a:lnSpc>
            </a:pP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solidFill>
                  <a:srgbClr val="212121"/>
                </a:solidFill>
                <a:effectLst/>
                <a:latin typeface="Cambria" panose="02040503050406030204" pitchFamily="18" charset="0"/>
                <a:ea typeface="Cambria" panose="02040503050406030204" pitchFamily="18" charset="0"/>
                <a:cs typeface="Times New Roman" panose="02020603050405020304" pitchFamily="18" charset="0"/>
              </a:rPr>
              <a:t>1. Hemorrhage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Obstetric </a:t>
            </a:r>
            <a:r>
              <a:rPr lang="en-US" sz="1800" dirty="0" err="1">
                <a:effectLst/>
                <a:latin typeface="Cambria" panose="02040503050406030204" pitchFamily="18" charset="0"/>
                <a:ea typeface="Cambria" panose="02040503050406030204" pitchFamily="18" charset="0"/>
                <a:cs typeface="Times New Roman" panose="02020603050405020304" pitchFamily="18" charset="0"/>
              </a:rPr>
              <a:t>Haemorrhage</a:t>
            </a:r>
            <a:r>
              <a:rPr lang="en-US" sz="1800" dirty="0">
                <a:effectLst/>
                <a:latin typeface="Cambria" panose="02040503050406030204" pitchFamily="18" charset="0"/>
                <a:ea typeface="Cambria" panose="02040503050406030204" pitchFamily="18" charset="0"/>
                <a:cs typeface="Times New Roman" panose="02020603050405020304" pitchFamily="18" charset="0"/>
              </a:rPr>
              <a:t>, Antepartum </a:t>
            </a:r>
            <a:r>
              <a:rPr lang="en-US" sz="1800" dirty="0" err="1">
                <a:effectLst/>
                <a:latin typeface="Cambria" panose="02040503050406030204" pitchFamily="18" charset="0"/>
                <a:ea typeface="Cambria" panose="02040503050406030204" pitchFamily="18" charset="0"/>
                <a:cs typeface="Times New Roman" panose="02020603050405020304" pitchFamily="18" charset="0"/>
              </a:rPr>
              <a:t>haemorrhage</a:t>
            </a:r>
            <a:r>
              <a:rPr lang="en-US" sz="1800" dirty="0">
                <a:effectLst/>
                <a:latin typeface="Cambria" panose="02040503050406030204" pitchFamily="18" charset="0"/>
                <a:ea typeface="Cambria" panose="02040503050406030204" pitchFamily="18" charset="0"/>
                <a:cs typeface="Times New Roman" panose="02020603050405020304" pitchFamily="18" charset="0"/>
              </a:rPr>
              <a:t>-intrapartum </a:t>
            </a:r>
            <a:r>
              <a:rPr lang="en-US" sz="1800" dirty="0" err="1">
                <a:effectLst/>
                <a:latin typeface="Cambria" panose="02040503050406030204" pitchFamily="18" charset="0"/>
                <a:ea typeface="Cambria" panose="02040503050406030204" pitchFamily="18" charset="0"/>
                <a:cs typeface="Times New Roman" panose="02020603050405020304" pitchFamily="18" charset="0"/>
              </a:rPr>
              <a:t>haemorrhage</a:t>
            </a:r>
            <a:r>
              <a:rPr lang="en-US" sz="1800" dirty="0">
                <a:effectLst/>
                <a:latin typeface="Cambria" panose="02040503050406030204" pitchFamily="18" charset="0"/>
                <a:ea typeface="Cambria" panose="02040503050406030204" pitchFamily="18" charset="0"/>
                <a:cs typeface="Times New Roman" panose="02020603050405020304" pitchFamily="18" charset="0"/>
              </a:rPr>
              <a:t>, postpartum </a:t>
            </a:r>
            <a:r>
              <a:rPr lang="en-US" sz="1800" dirty="0" err="1">
                <a:effectLst/>
                <a:latin typeface="Cambria" panose="02040503050406030204" pitchFamily="18" charset="0"/>
                <a:ea typeface="Cambria" panose="02040503050406030204" pitchFamily="18" charset="0"/>
                <a:cs typeface="Times New Roman" panose="02020603050405020304" pitchFamily="18" charset="0"/>
              </a:rPr>
              <a:t>Haemorrhage</a:t>
            </a:r>
            <a:r>
              <a:rPr lang="en-US" sz="1800" dirty="0">
                <a:effectLst/>
                <a:latin typeface="Cambria" panose="02040503050406030204" pitchFamily="18" charset="0"/>
                <a:ea typeface="Cambria" panose="02040503050406030204" pitchFamily="18" charset="0"/>
                <a:cs typeface="Times New Roman" panose="02020603050405020304" pitchFamily="18" charset="0"/>
              </a:rPr>
              <a:t> </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solidFill>
                  <a:srgbClr val="212121"/>
                </a:solidFill>
                <a:effectLst/>
                <a:latin typeface="Cambria" panose="02040503050406030204" pitchFamily="18" charset="0"/>
                <a:ea typeface="Cambria" panose="02040503050406030204" pitchFamily="18" charset="0"/>
                <a:cs typeface="Times New Roman" panose="02020603050405020304" pitchFamily="18" charset="0"/>
              </a:rPr>
              <a:t>2. Hypertensive disorders in pregnancy, birth and puerperium</a:t>
            </a:r>
            <a:r>
              <a:rPr lang="en-US" sz="2400" b="1" dirty="0">
                <a:solidFill>
                  <a:srgbClr val="212121"/>
                </a:solidFill>
                <a:effectLst/>
                <a:latin typeface="Cambria" panose="02040503050406030204" pitchFamily="18" charset="0"/>
                <a:ea typeface="Cambria" panose="02040503050406030204" pitchFamily="18" charset="0"/>
                <a:cs typeface="Times New Roman" panose="02020603050405020304" pitchFamily="18" charset="0"/>
              </a:rPr>
              <a:t>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solidFill>
                  <a:srgbClr val="212121"/>
                </a:solidFill>
                <a:effectLst/>
                <a:latin typeface="Cambria" panose="02040503050406030204" pitchFamily="18" charset="0"/>
                <a:ea typeface="Cambria" panose="02040503050406030204" pitchFamily="18" charset="0"/>
                <a:cs typeface="Times New Roman" panose="02020603050405020304" pitchFamily="18" charset="0"/>
              </a:rPr>
              <a:t>Hypertensive disorders of pregnancy-induced hypertension, Pre eclampsia, Eclampsia, HELLP Syndrome, Essential Hypertension</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solidFill>
                  <a:srgbClr val="212121"/>
                </a:solidFill>
                <a:effectLst/>
                <a:latin typeface="Cambria" panose="02040503050406030204" pitchFamily="18" charset="0"/>
                <a:ea typeface="Cambria" panose="02040503050406030204" pitchFamily="18" charset="0"/>
                <a:cs typeface="Times New Roman" panose="02020603050405020304" pitchFamily="18" charset="0"/>
              </a:rPr>
              <a:t>3. Pregnancy-related infection</a:t>
            </a:r>
            <a:r>
              <a:rPr lang="en-US" sz="2400" dirty="0">
                <a:effectLst/>
                <a:latin typeface="Cambria" panose="02040503050406030204" pitchFamily="18" charset="0"/>
                <a:ea typeface="Cambria" panose="02040503050406030204" pitchFamily="18" charset="0"/>
                <a:cs typeface="Times New Roman" panose="02020603050405020304" pitchFamily="18" charset="0"/>
              </a:rPr>
              <a:t>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Puerperal sepsis, Pyrexia of unknown origin following delivery, wound infections, urinary tract infections, and mastitis to a severe, sometimes septic course due to endometriosis.</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effectLst/>
                <a:latin typeface="Cambria" panose="02040503050406030204" pitchFamily="18" charset="0"/>
                <a:ea typeface="Cambria" panose="02040503050406030204" pitchFamily="18" charset="0"/>
                <a:cs typeface="Times New Roman" panose="02020603050405020304" pitchFamily="18" charset="0"/>
              </a:rPr>
              <a:t>4. Cardiac disorders: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Cardiomyopathy (antepartum, peripartum postpartum), Rheumatic heart disease, Congenital heart disease, Aortic aneurysm, myocardial infarction and  Others</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3A0092E3-D006-2A69-A856-41592647C065}"/>
              </a:ext>
            </a:extLst>
          </p:cNvPr>
          <p:cNvSpPr>
            <a:spLocks noGrp="1"/>
          </p:cNvSpPr>
          <p:nvPr>
            <p:ph type="sldNum" sz="quarter" idx="12"/>
          </p:nvPr>
        </p:nvSpPr>
        <p:spPr/>
        <p:txBody>
          <a:bodyPr/>
          <a:lstStyle/>
          <a:p>
            <a:fld id="{B70E6133-1959-4CB5-B03E-1CD263C5CC3F}" type="slidenum">
              <a:rPr lang="en-IN" smtClean="0"/>
              <a:t>6</a:t>
            </a:fld>
            <a:endParaRPr lang="en-IN"/>
          </a:p>
        </p:txBody>
      </p:sp>
    </p:spTree>
    <p:extLst>
      <p:ext uri="{BB962C8B-B14F-4D97-AF65-F5344CB8AC3E}">
        <p14:creationId xmlns:p14="http://schemas.microsoft.com/office/powerpoint/2010/main" val="2438199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3D33D23-7B20-8577-C275-90C2F290BB12}"/>
              </a:ext>
            </a:extLst>
          </p:cNvPr>
          <p:cNvSpPr txBox="1"/>
          <p:nvPr/>
        </p:nvSpPr>
        <p:spPr>
          <a:xfrm>
            <a:off x="827315" y="768941"/>
            <a:ext cx="10831285" cy="4631076"/>
          </a:xfrm>
          <a:prstGeom prst="rect">
            <a:avLst/>
          </a:prstGeom>
          <a:noFill/>
        </p:spPr>
        <p:txBody>
          <a:bodyPr wrap="square">
            <a:spAutoFit/>
          </a:bodyPr>
          <a:lstStyle/>
          <a:p>
            <a:pPr algn="just">
              <a:lnSpc>
                <a:spcPct val="115000"/>
              </a:lnSpc>
            </a:pPr>
            <a:r>
              <a:rPr lang="en-US" sz="2400" b="1" u="sng" dirty="0">
                <a:effectLst/>
                <a:latin typeface="Cambria" panose="02040503050406030204" pitchFamily="18" charset="0"/>
                <a:ea typeface="Cambria" panose="02040503050406030204" pitchFamily="18" charset="0"/>
                <a:cs typeface="Times New Roman" panose="02020603050405020304" pitchFamily="18" charset="0"/>
              </a:rPr>
              <a:t>5. Endocrine Disorders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Diabetes Gestational diabetes mellitus Diabetes mellitus Thyroid Disorder Thyrotoxicosis Pheochromocytoma </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effectLst/>
                <a:latin typeface="Cambria" panose="02040503050406030204" pitchFamily="18" charset="0"/>
                <a:ea typeface="Cambria" panose="02040503050406030204" pitchFamily="18" charset="0"/>
                <a:cs typeface="Times New Roman" panose="02020603050405020304" pitchFamily="18" charset="0"/>
              </a:rPr>
              <a:t>6. Neurological Disorders</a:t>
            </a:r>
            <a:r>
              <a:rPr lang="en-US" sz="1800" b="1" u="sng" dirty="0">
                <a:effectLst/>
                <a:latin typeface="Cambria" panose="02040503050406030204" pitchFamily="18" charset="0"/>
                <a:ea typeface="Cambria" panose="02040503050406030204" pitchFamily="18" charset="0"/>
                <a:cs typeface="Times New Roman" panose="02020603050405020304" pitchFamily="18" charset="0"/>
              </a:rPr>
              <a:t>:</a:t>
            </a:r>
            <a:r>
              <a:rPr lang="en-US" sz="1800" dirty="0">
                <a:effectLst/>
                <a:latin typeface="Cambria" panose="02040503050406030204" pitchFamily="18" charset="0"/>
                <a:ea typeface="Cambria" panose="02040503050406030204" pitchFamily="18" charset="0"/>
                <a:cs typeface="Times New Roman" panose="02020603050405020304" pitchFamily="18" charset="0"/>
              </a:rPr>
              <a:t> Epilepsy, Cortical vein thrombosis, Cerebral embolism (stroke), meningitis, encephalitis</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effectLst/>
                <a:latin typeface="Cambria" panose="02040503050406030204" pitchFamily="18" charset="0"/>
                <a:ea typeface="Cambria" panose="02040503050406030204" pitchFamily="18" charset="0"/>
                <a:cs typeface="Times New Roman" panose="02020603050405020304" pitchFamily="18" charset="0"/>
              </a:rPr>
              <a:t>7. Mental disorders in the puerperium</a:t>
            </a:r>
            <a:r>
              <a:rPr lang="en-US" sz="2400" dirty="0">
                <a:effectLst/>
                <a:latin typeface="Cambria" panose="02040503050406030204" pitchFamily="18" charset="0"/>
                <a:ea typeface="Cambria" panose="02040503050406030204" pitchFamily="18" charset="0"/>
                <a:cs typeface="Times New Roman" panose="02020603050405020304" pitchFamily="18" charset="0"/>
              </a:rPr>
              <a:t>: </a:t>
            </a:r>
            <a:r>
              <a:rPr lang="en-US" sz="1800" dirty="0">
                <a:effectLst/>
                <a:latin typeface="Cambria" panose="02040503050406030204" pitchFamily="18" charset="0"/>
                <a:ea typeface="Cambria" panose="02040503050406030204" pitchFamily="18" charset="0"/>
                <a:cs typeface="Times New Roman" panose="02020603050405020304" pitchFamily="18" charset="0"/>
              </a:rPr>
              <a:t>such as depressive disorders, anxiety disorders, and post-traumatic stress disorders represent yet another important group of diseases in the puerperium that is underestimated in terms of incidence.</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2400" b="1" u="sng" dirty="0">
                <a:effectLst/>
                <a:latin typeface="Cambria" panose="02040503050406030204" pitchFamily="18" charset="0"/>
                <a:ea typeface="Cambria" panose="02040503050406030204" pitchFamily="18" charset="0"/>
                <a:cs typeface="Times New Roman" panose="02020603050405020304" pitchFamily="18" charset="0"/>
              </a:rPr>
              <a:t>8. Coagulative disorders</a:t>
            </a:r>
            <a:r>
              <a:rPr lang="en-US" sz="2400" dirty="0">
                <a:effectLst/>
                <a:latin typeface="Cambria" panose="02040503050406030204" pitchFamily="18" charset="0"/>
                <a:ea typeface="Cambria" panose="02040503050406030204" pitchFamily="18" charset="0"/>
                <a:cs typeface="Times New Roman" panose="02020603050405020304" pitchFamily="18" charset="0"/>
              </a:rPr>
              <a:t>: </a:t>
            </a:r>
            <a:endParaRPr lang="en-IN" sz="24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septic thrombophlebitis, thromboembolism, Deep vein thrombosis and coagulopathy </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15000"/>
              </a:lnSpc>
            </a:pPr>
            <a:r>
              <a:rPr lang="en-US" sz="1800" dirty="0">
                <a:effectLst/>
                <a:latin typeface="Cambria" panose="02040503050406030204" pitchFamily="18" charset="0"/>
                <a:ea typeface="Cambria" panose="02040503050406030204" pitchFamily="18" charset="0"/>
                <a:cs typeface="Times New Roman" panose="02020603050405020304" pitchFamily="18" charset="0"/>
              </a:rPr>
              <a:t>Of all above-mentioned diseases regarded to global maternal mortality, approximately one-quarter of deaths occur in the antenatal and one-quarter in the perinatal period, while almost half occur in the puerperium and thereafter </a:t>
            </a:r>
            <a:r>
              <a:rPr lang="en-US" sz="1800" baseline="30000" dirty="0">
                <a:effectLst/>
                <a:latin typeface="Cambria" panose="02040503050406030204" pitchFamily="18" charset="0"/>
                <a:ea typeface="Cambria" panose="02040503050406030204" pitchFamily="18" charset="0"/>
                <a:cs typeface="Times New Roman" panose="02020603050405020304" pitchFamily="18" charset="0"/>
              </a:rPr>
              <a:t>3</a:t>
            </a:r>
            <a:endParaRPr lang="en-IN" sz="16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10E1090B-A25D-45FF-A218-83843FE29D6C}"/>
              </a:ext>
            </a:extLst>
          </p:cNvPr>
          <p:cNvSpPr>
            <a:spLocks noGrp="1"/>
          </p:cNvSpPr>
          <p:nvPr>
            <p:ph type="sldNum" sz="quarter" idx="12"/>
          </p:nvPr>
        </p:nvSpPr>
        <p:spPr/>
        <p:txBody>
          <a:bodyPr/>
          <a:lstStyle/>
          <a:p>
            <a:fld id="{B70E6133-1959-4CB5-B03E-1CD263C5CC3F}" type="slidenum">
              <a:rPr lang="en-IN" smtClean="0"/>
              <a:t>7</a:t>
            </a:fld>
            <a:endParaRPr lang="en-IN"/>
          </a:p>
        </p:txBody>
      </p:sp>
    </p:spTree>
    <p:extLst>
      <p:ext uri="{BB962C8B-B14F-4D97-AF65-F5344CB8AC3E}">
        <p14:creationId xmlns:p14="http://schemas.microsoft.com/office/powerpoint/2010/main" val="2601453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EAE48-B832-757C-A908-B929521B7B41}"/>
              </a:ext>
            </a:extLst>
          </p:cNvPr>
          <p:cNvSpPr>
            <a:spLocks noGrp="1"/>
          </p:cNvSpPr>
          <p:nvPr>
            <p:ph type="title"/>
          </p:nvPr>
        </p:nvSpPr>
        <p:spPr/>
        <p:txBody>
          <a:bodyPr>
            <a:normAutofit/>
          </a:bodyPr>
          <a:lstStyle/>
          <a:p>
            <a:r>
              <a:rPr lang="en-IN" sz="4000" dirty="0">
                <a:latin typeface="Cambria" panose="02040503050406030204" pitchFamily="18" charset="0"/>
                <a:ea typeface="Cambria" panose="02040503050406030204" pitchFamily="18" charset="0"/>
              </a:rPr>
              <a:t>RESEARCH QUESTION</a:t>
            </a:r>
          </a:p>
        </p:txBody>
      </p:sp>
      <p:sp>
        <p:nvSpPr>
          <p:cNvPr id="3" name="Content Placeholder 2">
            <a:extLst>
              <a:ext uri="{FF2B5EF4-FFF2-40B4-BE49-F238E27FC236}">
                <a16:creationId xmlns:a16="http://schemas.microsoft.com/office/drawing/2014/main" id="{F0D90CC1-F1D9-A84A-F52B-FC6476830E2B}"/>
              </a:ext>
            </a:extLst>
          </p:cNvPr>
          <p:cNvSpPr>
            <a:spLocks noGrp="1"/>
          </p:cNvSpPr>
          <p:nvPr>
            <p:ph idx="1"/>
          </p:nvPr>
        </p:nvSpPr>
        <p:spPr/>
        <p:txBody>
          <a:bodyPr/>
          <a:lstStyle/>
          <a:p>
            <a:r>
              <a:rPr lang="en-IN" dirty="0"/>
              <a:t>What is post natal complications ?</a:t>
            </a:r>
          </a:p>
          <a:p>
            <a:r>
              <a:rPr lang="en-IN" dirty="0"/>
              <a:t>How is spectrum of complications ?</a:t>
            </a:r>
          </a:p>
          <a:p>
            <a:r>
              <a:rPr lang="en-IN" dirty="0"/>
              <a:t>What are clinical features of post natal patients ?</a:t>
            </a:r>
          </a:p>
          <a:p>
            <a:r>
              <a:rPr lang="en-IN" dirty="0"/>
              <a:t> what are associated comorbidities and </a:t>
            </a:r>
            <a:r>
              <a:rPr lang="en-US" sz="2800" dirty="0">
                <a:effectLst/>
                <a:latin typeface="Cambria" panose="02040503050406030204" pitchFamily="18" charset="0"/>
                <a:ea typeface="Cambria" panose="02040503050406030204" pitchFamily="18" charset="0"/>
                <a:cs typeface="Cambria" panose="02040503050406030204" pitchFamily="18" charset="0"/>
              </a:rPr>
              <a:t>association</a:t>
            </a:r>
            <a:r>
              <a:rPr lang="en-US" sz="2800" spc="8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of</a:t>
            </a:r>
            <a:r>
              <a:rPr lang="en-US" sz="2800" spc="10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2800" spc="11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with</a:t>
            </a:r>
            <a:r>
              <a:rPr lang="en-US" sz="2800" spc="11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Antenatal</a:t>
            </a:r>
            <a:r>
              <a:rPr lang="en-US" sz="2800" spc="9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2800" spc="10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other</a:t>
            </a:r>
            <a:r>
              <a:rPr lang="en-US" sz="2800" spc="-225"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conditions</a:t>
            </a:r>
            <a:r>
              <a:rPr lang="en-US" sz="2800" spc="5"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and</a:t>
            </a:r>
            <a:r>
              <a:rPr lang="en-US" sz="2800" spc="1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risk</a:t>
            </a:r>
            <a:r>
              <a:rPr lang="en-US" sz="2800" spc="10" dirty="0">
                <a:effectLst/>
                <a:latin typeface="Cambria" panose="02040503050406030204" pitchFamily="18" charset="0"/>
                <a:ea typeface="Cambria" panose="02040503050406030204" pitchFamily="18" charset="0"/>
                <a:cs typeface="Cambria" panose="02040503050406030204" pitchFamily="18" charset="0"/>
              </a:rPr>
              <a:t> </a:t>
            </a:r>
            <a:r>
              <a:rPr lang="en-US" sz="2800" dirty="0">
                <a:effectLst/>
                <a:latin typeface="Cambria" panose="02040503050406030204" pitchFamily="18" charset="0"/>
                <a:ea typeface="Cambria" panose="02040503050406030204" pitchFamily="18" charset="0"/>
                <a:cs typeface="Cambria" panose="02040503050406030204" pitchFamily="18" charset="0"/>
              </a:rPr>
              <a:t>factors ? </a:t>
            </a:r>
          </a:p>
          <a:p>
            <a:endParaRPr lang="en-IN" dirty="0"/>
          </a:p>
        </p:txBody>
      </p:sp>
      <p:sp>
        <p:nvSpPr>
          <p:cNvPr id="4" name="Slide Number Placeholder 3">
            <a:extLst>
              <a:ext uri="{FF2B5EF4-FFF2-40B4-BE49-F238E27FC236}">
                <a16:creationId xmlns:a16="http://schemas.microsoft.com/office/drawing/2014/main" id="{B2DD694D-F177-BFD2-0920-264D9D0CA9D5}"/>
              </a:ext>
            </a:extLst>
          </p:cNvPr>
          <p:cNvSpPr>
            <a:spLocks noGrp="1"/>
          </p:cNvSpPr>
          <p:nvPr>
            <p:ph type="sldNum" sz="quarter" idx="12"/>
          </p:nvPr>
        </p:nvSpPr>
        <p:spPr/>
        <p:txBody>
          <a:bodyPr/>
          <a:lstStyle/>
          <a:p>
            <a:fld id="{B70E6133-1959-4CB5-B03E-1CD263C5CC3F}" type="slidenum">
              <a:rPr lang="en-IN" smtClean="0"/>
              <a:t>8</a:t>
            </a:fld>
            <a:endParaRPr lang="en-IN"/>
          </a:p>
        </p:txBody>
      </p:sp>
    </p:spTree>
    <p:extLst>
      <p:ext uri="{BB962C8B-B14F-4D97-AF65-F5344CB8AC3E}">
        <p14:creationId xmlns:p14="http://schemas.microsoft.com/office/powerpoint/2010/main" val="3594527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8AE94-4A07-DDD1-B17C-17C7CA5ADE0F}"/>
              </a:ext>
            </a:extLst>
          </p:cNvPr>
          <p:cNvSpPr>
            <a:spLocks noGrp="1"/>
          </p:cNvSpPr>
          <p:nvPr>
            <p:ph type="title"/>
          </p:nvPr>
        </p:nvSpPr>
        <p:spPr/>
        <p:txBody>
          <a:bodyPr>
            <a:normAutofit/>
          </a:bodyPr>
          <a:lstStyle/>
          <a:p>
            <a:pPr algn="ctr"/>
            <a:r>
              <a:rPr lang="en-US" sz="4000" b="1" dirty="0"/>
              <a:t>AIM AND OBJECTIVES</a:t>
            </a:r>
            <a:endParaRPr lang="en-IN" sz="4000" b="1" dirty="0"/>
          </a:p>
        </p:txBody>
      </p:sp>
      <p:sp>
        <p:nvSpPr>
          <p:cNvPr id="3" name="Content Placeholder 2">
            <a:extLst>
              <a:ext uri="{FF2B5EF4-FFF2-40B4-BE49-F238E27FC236}">
                <a16:creationId xmlns:a16="http://schemas.microsoft.com/office/drawing/2014/main" id="{4A196DC6-1015-98F6-49F0-3173069B2534}"/>
              </a:ext>
            </a:extLst>
          </p:cNvPr>
          <p:cNvSpPr>
            <a:spLocks noGrp="1"/>
          </p:cNvSpPr>
          <p:nvPr>
            <p:ph idx="1"/>
          </p:nvPr>
        </p:nvSpPr>
        <p:spPr/>
        <p:txBody>
          <a:bodyPr>
            <a:normAutofit/>
          </a:bodyPr>
          <a:lstStyle/>
          <a:p>
            <a:pPr marL="457200" marR="558165" lvl="1" indent="0">
              <a:lnSpc>
                <a:spcPct val="113000"/>
              </a:lnSpc>
              <a:spcBef>
                <a:spcPts val="165"/>
              </a:spcBef>
              <a:spcAft>
                <a:spcPts val="0"/>
              </a:spcAft>
              <a:buSzPts val="1100"/>
              <a:buNone/>
              <a:tabLst>
                <a:tab pos="972820" algn="l"/>
                <a:tab pos="973455" algn="l"/>
              </a:tabLst>
            </a:pPr>
            <a:r>
              <a:rPr lang="en-US" b="1" dirty="0">
                <a:effectLst/>
                <a:latin typeface="Cambria" panose="02040503050406030204" pitchFamily="18" charset="0"/>
                <a:ea typeface="Calibri" panose="020F0502020204030204" pitchFamily="34" charset="0"/>
                <a:cs typeface="Cambria" panose="02040503050406030204" pitchFamily="18" charset="0"/>
              </a:rPr>
              <a:t>The</a:t>
            </a:r>
            <a:r>
              <a:rPr lang="en-US" b="1" spc="165" dirty="0">
                <a:effectLst/>
                <a:latin typeface="Cambria" panose="02040503050406030204" pitchFamily="18" charset="0"/>
                <a:ea typeface="Calibri" panose="020F0502020204030204" pitchFamily="34" charset="0"/>
                <a:cs typeface="Cambria" panose="02040503050406030204" pitchFamily="18" charset="0"/>
              </a:rPr>
              <a:t> </a:t>
            </a:r>
            <a:r>
              <a:rPr lang="en-US" b="1" dirty="0">
                <a:effectLst/>
                <a:latin typeface="Cambria" panose="02040503050406030204" pitchFamily="18" charset="0"/>
                <a:ea typeface="Calibri" panose="020F0502020204030204" pitchFamily="34" charset="0"/>
                <a:cs typeface="Cambria" panose="02040503050406030204" pitchFamily="18" charset="0"/>
              </a:rPr>
              <a:t>Primary</a:t>
            </a:r>
            <a:r>
              <a:rPr lang="en-US" b="1" spc="160" dirty="0">
                <a:effectLst/>
                <a:latin typeface="Cambria" panose="02040503050406030204" pitchFamily="18" charset="0"/>
                <a:ea typeface="Calibri" panose="020F0502020204030204" pitchFamily="34" charset="0"/>
                <a:cs typeface="Cambria" panose="02040503050406030204" pitchFamily="18" charset="0"/>
              </a:rPr>
              <a:t> </a:t>
            </a:r>
            <a:r>
              <a:rPr lang="en-US" b="1" dirty="0">
                <a:effectLst/>
                <a:latin typeface="Cambria" panose="02040503050406030204" pitchFamily="18" charset="0"/>
                <a:ea typeface="Calibri" panose="020F0502020204030204" pitchFamily="34" charset="0"/>
                <a:cs typeface="Cambria" panose="02040503050406030204" pitchFamily="18" charset="0"/>
              </a:rPr>
              <a:t>objective</a:t>
            </a:r>
            <a:r>
              <a:rPr lang="en-US" b="1" spc="140" dirty="0">
                <a:effectLst/>
                <a:latin typeface="Cambria" panose="02040503050406030204" pitchFamily="18" charset="0"/>
                <a:ea typeface="Calibri" panose="020F0502020204030204" pitchFamily="34" charset="0"/>
                <a:cs typeface="Cambria" panose="02040503050406030204" pitchFamily="18" charset="0"/>
              </a:rPr>
              <a:t> </a:t>
            </a:r>
          </a:p>
          <a:p>
            <a:pPr marL="457200" marR="558165" lvl="1" indent="0">
              <a:lnSpc>
                <a:spcPct val="113000"/>
              </a:lnSpc>
              <a:spcBef>
                <a:spcPts val="165"/>
              </a:spcBef>
              <a:spcAft>
                <a:spcPts val="0"/>
              </a:spcAft>
              <a:buSzPts val="1100"/>
              <a:buNone/>
              <a:tabLst>
                <a:tab pos="972820" algn="l"/>
                <a:tab pos="973455" algn="l"/>
              </a:tabLst>
            </a:pPr>
            <a:r>
              <a:rPr lang="en-US" sz="1800" dirty="0">
                <a:latin typeface="Cambria" panose="02040503050406030204" pitchFamily="18" charset="0"/>
                <a:ea typeface="Calibri" panose="020F0502020204030204" pitchFamily="34" charset="0"/>
                <a:cs typeface="Cambria" panose="02040503050406030204" pitchFamily="18" charset="0"/>
              </a:rPr>
              <a:t>T</a:t>
            </a:r>
            <a:r>
              <a:rPr lang="en-US" sz="1800" dirty="0">
                <a:effectLst/>
                <a:latin typeface="Cambria" panose="02040503050406030204" pitchFamily="18" charset="0"/>
                <a:ea typeface="Calibri" panose="020F0502020204030204" pitchFamily="34" charset="0"/>
                <a:cs typeface="Cambria" panose="02040503050406030204" pitchFamily="18" charset="0"/>
              </a:rPr>
              <a:t>o</a:t>
            </a:r>
            <a:r>
              <a:rPr lang="en-US" sz="1800" spc="150"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study</a:t>
            </a:r>
            <a:r>
              <a:rPr lang="en-US" sz="1800" spc="170"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spectrum</a:t>
            </a:r>
            <a:r>
              <a:rPr lang="en-US" sz="1800" spc="165"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of</a:t>
            </a:r>
            <a:r>
              <a:rPr lang="en-US" sz="1800" spc="160"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complications</a:t>
            </a:r>
            <a:r>
              <a:rPr lang="en-US" sz="1800" spc="165"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in</a:t>
            </a:r>
            <a:r>
              <a:rPr lang="en-US" sz="1800" spc="-230"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immediate</a:t>
            </a:r>
            <a:r>
              <a:rPr lang="en-US" sz="1800" spc="-5"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postnatal</a:t>
            </a:r>
            <a:r>
              <a:rPr lang="en-US" sz="1800" spc="-5" dirty="0">
                <a:effectLst/>
                <a:latin typeface="Cambria" panose="02040503050406030204" pitchFamily="18" charset="0"/>
                <a:ea typeface="Calibri" panose="020F0502020204030204" pitchFamily="34" charset="0"/>
                <a:cs typeface="Cambria" panose="02040503050406030204" pitchFamily="18" charset="0"/>
              </a:rPr>
              <a:t> </a:t>
            </a:r>
            <a:r>
              <a:rPr lang="en-US" sz="1800" dirty="0">
                <a:effectLst/>
                <a:latin typeface="Cambria" panose="02040503050406030204" pitchFamily="18" charset="0"/>
                <a:ea typeface="Calibri" panose="020F0502020204030204" pitchFamily="34" charset="0"/>
                <a:cs typeface="Cambria" panose="02040503050406030204" pitchFamily="18" charset="0"/>
              </a:rPr>
              <a:t>patients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457200" lvl="1" indent="0">
              <a:buSzPts val="1100"/>
              <a:buNone/>
              <a:tabLst>
                <a:tab pos="972820" algn="l"/>
                <a:tab pos="973455" algn="l"/>
              </a:tabLst>
            </a:pPr>
            <a:endParaRPr lang="en-US" sz="1800" dirty="0">
              <a:effectLst/>
              <a:latin typeface="Cambria" panose="02040503050406030204" pitchFamily="18" charset="0"/>
              <a:ea typeface="Calibri" panose="020F0502020204030204" pitchFamily="34" charset="0"/>
              <a:cs typeface="Cambria" panose="02040503050406030204" pitchFamily="18" charset="0"/>
            </a:endParaRPr>
          </a:p>
          <a:p>
            <a:pPr marL="457200" lvl="1" indent="0">
              <a:buSzPts val="1100"/>
              <a:buNone/>
              <a:tabLst>
                <a:tab pos="972820" algn="l"/>
                <a:tab pos="973455" algn="l"/>
              </a:tabLst>
            </a:pPr>
            <a:r>
              <a:rPr lang="en-US" b="1" dirty="0">
                <a:effectLst/>
                <a:latin typeface="Cambria" panose="02040503050406030204" pitchFamily="18" charset="0"/>
                <a:ea typeface="Calibri" panose="020F0502020204030204" pitchFamily="34" charset="0"/>
                <a:cs typeface="Cambria" panose="02040503050406030204" pitchFamily="18" charset="0"/>
              </a:rPr>
              <a:t>The</a:t>
            </a:r>
            <a:r>
              <a:rPr lang="en-US" b="1" spc="75" dirty="0">
                <a:effectLst/>
                <a:latin typeface="Cambria" panose="02040503050406030204" pitchFamily="18" charset="0"/>
                <a:ea typeface="Calibri" panose="020F0502020204030204" pitchFamily="34" charset="0"/>
                <a:cs typeface="Cambria" panose="02040503050406030204" pitchFamily="18" charset="0"/>
              </a:rPr>
              <a:t> </a:t>
            </a:r>
            <a:r>
              <a:rPr lang="en-US" b="1" dirty="0">
                <a:effectLst/>
                <a:latin typeface="Cambria" panose="02040503050406030204" pitchFamily="18" charset="0"/>
                <a:ea typeface="Calibri" panose="020F0502020204030204" pitchFamily="34" charset="0"/>
                <a:cs typeface="Cambria" panose="02040503050406030204" pitchFamily="18" charset="0"/>
              </a:rPr>
              <a:t>Secondary</a:t>
            </a:r>
            <a:r>
              <a:rPr lang="en-US" b="1" spc="70" dirty="0">
                <a:effectLst/>
                <a:latin typeface="Cambria" panose="02040503050406030204" pitchFamily="18" charset="0"/>
                <a:ea typeface="Calibri" panose="020F0502020204030204" pitchFamily="34" charset="0"/>
                <a:cs typeface="Cambria" panose="02040503050406030204" pitchFamily="18" charset="0"/>
              </a:rPr>
              <a:t> </a:t>
            </a:r>
            <a:r>
              <a:rPr lang="en-US" b="1" dirty="0">
                <a:effectLst/>
                <a:latin typeface="Cambria" panose="02040503050406030204" pitchFamily="18" charset="0"/>
                <a:ea typeface="Calibri" panose="020F0502020204030204" pitchFamily="34" charset="0"/>
                <a:cs typeface="Cambria" panose="02040503050406030204" pitchFamily="18" charset="0"/>
              </a:rPr>
              <a:t>objective</a:t>
            </a:r>
            <a:endParaRPr lang="en-IN" b="1" dirty="0">
              <a:effectLst/>
              <a:latin typeface="Cambria" panose="02040503050406030204" pitchFamily="18" charset="0"/>
              <a:ea typeface="Calibri" panose="020F0502020204030204" pitchFamily="34" charset="0"/>
              <a:cs typeface="Cambria" panose="02040503050406030204" pitchFamily="18" charset="0"/>
            </a:endParaRPr>
          </a:p>
          <a:p>
            <a:pPr marL="342900" indent="-342900">
              <a:spcBef>
                <a:spcPts val="925"/>
              </a:spcBef>
              <a:buSzPts val="1100"/>
              <a:buFont typeface="+mj-lt"/>
              <a:buAutoNum type="arabicParenR"/>
              <a:tabLst>
                <a:tab pos="1004570" algn="l"/>
                <a:tab pos="100520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5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describe</a:t>
            </a:r>
            <a:r>
              <a:rPr lang="en-US" sz="1800" spc="6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Clinical</a:t>
            </a:r>
            <a:r>
              <a:rPr lang="en-US" sz="1800" spc="5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profile</a:t>
            </a:r>
            <a:r>
              <a:rPr lang="en-US" sz="1800" spc="7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5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patients</a:t>
            </a:r>
            <a:r>
              <a:rPr lang="en-US" sz="1800" spc="6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a:t>
            </a:r>
            <a:r>
              <a:rPr lang="en-US" sz="1800" spc="4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PNC</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indent="-342900">
              <a:spcBef>
                <a:spcPts val="980"/>
              </a:spcBef>
              <a:buSzPts val="1100"/>
              <a:buFont typeface="+mj-lt"/>
              <a:buAutoNum type="arabicParenR"/>
              <a:tabLst>
                <a:tab pos="1004570" algn="l"/>
                <a:tab pos="100520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8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assess</a:t>
            </a:r>
            <a:r>
              <a:rPr lang="en-US" sz="1800" spc="8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associated</a:t>
            </a:r>
            <a:r>
              <a:rPr lang="en-US" sz="1800" spc="10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co-morbidities.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marR="1272540" indent="-342900">
              <a:lnSpc>
                <a:spcPct val="117000"/>
              </a:lnSpc>
              <a:spcBef>
                <a:spcPts val="980"/>
              </a:spcBef>
              <a:buSzPts val="1100"/>
              <a:buFont typeface="+mj-lt"/>
              <a:buAutoNum type="arabicParenR"/>
              <a:tabLst>
                <a:tab pos="1004570" algn="l"/>
                <a:tab pos="100520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9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9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association</a:t>
            </a:r>
            <a:r>
              <a:rPr lang="en-US" sz="1800" spc="8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of</a:t>
            </a:r>
            <a:r>
              <a:rPr lang="en-US" sz="1800" spc="10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1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with</a:t>
            </a:r>
            <a:r>
              <a:rPr lang="en-US" sz="1800" spc="1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Antenatal</a:t>
            </a:r>
            <a:r>
              <a:rPr lang="en-US" sz="1800" spc="9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complications,</a:t>
            </a:r>
            <a:r>
              <a:rPr lang="en-US" sz="1800" spc="10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other</a:t>
            </a:r>
            <a:r>
              <a:rPr lang="en-US" sz="1800" spc="-22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conditions</a:t>
            </a:r>
            <a:r>
              <a:rPr lang="en-US" sz="1800" spc="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risk</a:t>
            </a:r>
            <a:r>
              <a:rPr lang="en-US" sz="1800" spc="1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factors.</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342900" indent="-342900">
              <a:spcBef>
                <a:spcPts val="745"/>
              </a:spcBef>
              <a:buSzPts val="1100"/>
              <a:buFont typeface="+mj-lt"/>
              <a:buAutoNum type="arabicParenR"/>
              <a:tabLst>
                <a:tab pos="1004570" algn="l"/>
                <a:tab pos="1005205" algn="l"/>
              </a:tabLst>
            </a:pPr>
            <a:r>
              <a:rPr lang="en-US" sz="1800" dirty="0">
                <a:effectLst/>
                <a:latin typeface="Cambria" panose="02040503050406030204" pitchFamily="18" charset="0"/>
                <a:ea typeface="Cambria" panose="02040503050406030204" pitchFamily="18" charset="0"/>
                <a:cs typeface="Cambria" panose="02040503050406030204" pitchFamily="18" charset="0"/>
              </a:rPr>
              <a:t>To</a:t>
            </a:r>
            <a:r>
              <a:rPr lang="en-US" sz="1800" spc="8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study</a:t>
            </a:r>
            <a:r>
              <a:rPr lang="en-US" sz="1800" spc="7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various</a:t>
            </a:r>
            <a:r>
              <a:rPr lang="en-US" sz="1800" spc="85"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investigations</a:t>
            </a:r>
            <a:r>
              <a:rPr lang="en-US" sz="1800" spc="8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in</a:t>
            </a:r>
            <a:r>
              <a:rPr lang="en-US" sz="1800" spc="7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diagnosis</a:t>
            </a:r>
            <a:r>
              <a:rPr lang="en-US" sz="1800" spc="8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and</a:t>
            </a:r>
            <a:r>
              <a:rPr lang="en-US" sz="1800" spc="100" dirty="0">
                <a:effectLst/>
                <a:latin typeface="Cambria" panose="02040503050406030204" pitchFamily="18" charset="0"/>
                <a:ea typeface="Cambria" panose="02040503050406030204" pitchFamily="18" charset="0"/>
                <a:cs typeface="Cambria" panose="02040503050406030204" pitchFamily="18" charset="0"/>
              </a:rPr>
              <a:t> </a:t>
            </a:r>
            <a:r>
              <a:rPr lang="en-US" sz="1800" dirty="0">
                <a:effectLst/>
                <a:latin typeface="Cambria" panose="02040503050406030204" pitchFamily="18" charset="0"/>
                <a:ea typeface="Cambria" panose="02040503050406030204" pitchFamily="18" charset="0"/>
                <a:cs typeface="Cambria" panose="02040503050406030204" pitchFamily="18" charset="0"/>
              </a:rPr>
              <a:t>management.</a:t>
            </a:r>
            <a:endParaRPr lang="en-IN" sz="1800" dirty="0">
              <a:effectLst/>
              <a:latin typeface="Cambria" panose="02040503050406030204" pitchFamily="18" charset="0"/>
              <a:ea typeface="Cambria" panose="02040503050406030204" pitchFamily="18" charset="0"/>
              <a:cs typeface="Cambria" panose="02040503050406030204" pitchFamily="18" charset="0"/>
            </a:endParaRPr>
          </a:p>
          <a:p>
            <a:pPr marL="0" indent="0">
              <a:buNone/>
            </a:pPr>
            <a:r>
              <a:rPr lang="en-US" sz="1800" dirty="0"/>
              <a:t>5)   To study the outcomes of post-natal patients. </a:t>
            </a:r>
            <a:endParaRPr lang="en-IN" sz="1800" dirty="0"/>
          </a:p>
        </p:txBody>
      </p:sp>
      <p:sp>
        <p:nvSpPr>
          <p:cNvPr id="4" name="Slide Number Placeholder 3">
            <a:extLst>
              <a:ext uri="{FF2B5EF4-FFF2-40B4-BE49-F238E27FC236}">
                <a16:creationId xmlns:a16="http://schemas.microsoft.com/office/drawing/2014/main" id="{F004BD9F-49D5-E501-F668-EFA2A8F37087}"/>
              </a:ext>
            </a:extLst>
          </p:cNvPr>
          <p:cNvSpPr>
            <a:spLocks noGrp="1"/>
          </p:cNvSpPr>
          <p:nvPr>
            <p:ph type="sldNum" sz="quarter" idx="12"/>
          </p:nvPr>
        </p:nvSpPr>
        <p:spPr/>
        <p:txBody>
          <a:bodyPr/>
          <a:lstStyle/>
          <a:p>
            <a:fld id="{B70E6133-1959-4CB5-B03E-1CD263C5CC3F}" type="slidenum">
              <a:rPr lang="en-IN" smtClean="0"/>
              <a:t>9</a:t>
            </a:fld>
            <a:endParaRPr lang="en-IN"/>
          </a:p>
        </p:txBody>
      </p:sp>
    </p:spTree>
    <p:extLst>
      <p:ext uri="{BB962C8B-B14F-4D97-AF65-F5344CB8AC3E}">
        <p14:creationId xmlns:p14="http://schemas.microsoft.com/office/powerpoint/2010/main" val="15087014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1503</TotalTime>
  <Words>3914</Words>
  <Application>Microsoft Office PowerPoint</Application>
  <PresentationFormat>Widescreen</PresentationFormat>
  <Paragraphs>518</Paragraphs>
  <Slides>35</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Calibri Light</vt:lpstr>
      <vt:lpstr>Cambria</vt:lpstr>
      <vt:lpstr>Times New Roman</vt:lpstr>
      <vt:lpstr>Wingdings</vt:lpstr>
      <vt:lpstr>Office Theme</vt:lpstr>
      <vt:lpstr>A DESCRIPTIVE OBSERVATIONAL PROSPECTIVE STUDY OF THE SPECTRUM OF POSTNATAL COMPLICATIONS OF PATIENTS IN TERTIARY CARE HOSPITAL.  </vt:lpstr>
      <vt:lpstr>PowerPoint Presentation</vt:lpstr>
      <vt:lpstr>INDEX</vt:lpstr>
      <vt:lpstr>What Are Postnatal Complications ?</vt:lpstr>
      <vt:lpstr>PowerPoint Presentation</vt:lpstr>
      <vt:lpstr>PowerPoint Presentation</vt:lpstr>
      <vt:lpstr>PowerPoint Presentation</vt:lpstr>
      <vt:lpstr>RESEARCH QUESTION</vt:lpstr>
      <vt:lpstr>AIM AND OBJECTIVES</vt:lpstr>
      <vt:lpstr>METHODOLOGY</vt:lpstr>
      <vt:lpstr>PowerPoint Presentation</vt:lpstr>
      <vt:lpstr>PowerPoint Presentation</vt:lpstr>
      <vt:lpstr>Observation and Results</vt:lpstr>
      <vt:lpstr>Distribution based on Geographical Area</vt:lpstr>
      <vt:lpstr>Gravida</vt:lpstr>
      <vt:lpstr>Parity</vt:lpstr>
      <vt:lpstr>Labour</vt:lpstr>
      <vt:lpstr>Gestational Age</vt:lpstr>
      <vt:lpstr>Bad Past Obstetrics History</vt:lpstr>
      <vt:lpstr>Mode of Delivery</vt:lpstr>
      <vt:lpstr>Risk Factor Towards Complication</vt:lpstr>
      <vt:lpstr>Antepartum Care</vt:lpstr>
      <vt:lpstr>Diagnosis</vt:lpstr>
      <vt:lpstr>Complications</vt:lpstr>
      <vt:lpstr>Antepartum Complications</vt:lpstr>
      <vt:lpstr>Pharmacotherapy and Supportive Management</vt:lpstr>
      <vt:lpstr>DISSCUSSION</vt:lpstr>
      <vt:lpstr>UNIQNESS </vt:lpstr>
      <vt:lpstr>LIMITATIONS OF THE STUDY</vt:lpstr>
      <vt:lpstr>                                    SUMMARY</vt:lpstr>
      <vt:lpstr>CONCLUSION</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Saurabh Kamble</dc:creator>
  <cp:lastModifiedBy>ykadam415@outlook.com</cp:lastModifiedBy>
  <cp:revision>4</cp:revision>
  <dcterms:created xsi:type="dcterms:W3CDTF">2023-07-30T09:24:25Z</dcterms:created>
  <dcterms:modified xsi:type="dcterms:W3CDTF">2023-08-03T07:27:47Z</dcterms:modified>
</cp:coreProperties>
</file>

<file path=docProps/thumbnail.jpeg>
</file>